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98" r:id="rId1"/>
  </p:sldMasterIdLst>
  <p:notesMasterIdLst>
    <p:notesMasterId r:id="rId8"/>
  </p:notesMasterIdLst>
  <p:sldIdLst>
    <p:sldId id="265" r:id="rId2"/>
    <p:sldId id="266" r:id="rId3"/>
    <p:sldId id="267" r:id="rId4"/>
    <p:sldId id="307" r:id="rId5"/>
    <p:sldId id="309" r:id="rId6"/>
    <p:sldId id="271" r:id="rId7"/>
  </p:sldIdLst>
  <p:sldSz cx="13208000" cy="9906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119">
          <p15:clr>
            <a:srgbClr val="A4A3A4"/>
          </p15:clr>
        </p15:guide>
        <p15:guide id="2" pos="415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F528F"/>
    <a:srgbClr val="4472C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395" autoAdjust="0"/>
    <p:restoredTop sz="96344" autoAdjust="0"/>
  </p:normalViewPr>
  <p:slideViewPr>
    <p:cSldViewPr snapToGrid="0">
      <p:cViewPr>
        <p:scale>
          <a:sx n="75" d="100"/>
          <a:sy n="75" d="100"/>
        </p:scale>
        <p:origin x="2034" y="210"/>
      </p:cViewPr>
      <p:guideLst>
        <p:guide orient="horz" pos="3119"/>
        <p:guide pos="4159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200" d="100"/>
        <a:sy n="200" d="100"/>
      </p:scale>
      <p:origin x="0" y="-19668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e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jpeg>
</file>

<file path=ppt/media/image5.png>
</file>

<file path=ppt/media/image6.pn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E2B2BC9D-A816-4D0A-858B-1D023B3A8ACA}" type="datetime1">
              <a:rPr lang="ko-KR" altLang="en-US"/>
              <a:pPr lvl="0">
                <a:defRPr/>
              </a:pPr>
              <a:t>2022-02-04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 noTextEdi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anchor="ctr"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>
            <a:noAutofit/>
          </a:bodyPr>
          <a:lstStyle/>
          <a:p>
            <a:pPr lvl="0">
              <a:defRPr/>
            </a:pPr>
            <a:r>
              <a:rPr lang="ko-KR" altLang="en-US"/>
              <a:t>마스터 텍스트 스타일을 편집합니다</a:t>
            </a:r>
          </a:p>
          <a:p>
            <a:pPr lvl="1">
              <a:defRPr/>
            </a:pPr>
            <a:r>
              <a:rPr lang="ko-KR" altLang="en-US"/>
              <a:t>둘째 수준</a:t>
            </a:r>
          </a:p>
          <a:p>
            <a:pPr lvl="2">
              <a:defRPr/>
            </a:pPr>
            <a:r>
              <a:rPr lang="ko-KR" altLang="en-US"/>
              <a:t>셋째 수준</a:t>
            </a:r>
          </a:p>
          <a:p>
            <a:pPr lvl="3">
              <a:defRPr/>
            </a:pPr>
            <a:r>
              <a:rPr lang="ko-KR" altLang="en-US"/>
              <a:t>넷째 수준</a:t>
            </a:r>
          </a:p>
          <a:p>
            <a:pPr lvl="4">
              <a:defRPr/>
            </a:pPr>
            <a:r>
              <a:rPr lang="ko-KR" altLang="en-US"/>
              <a:t>다섯째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09F4262C-968C-4EE9-8164-CE16364706B3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j-lt"/>
        <a:ea typeface="+mj-ea"/>
        <a:cs typeface="+mj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 noTextEdi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>
              <a:defRPr/>
            </a:pPr>
            <a:r>
              <a:rPr lang="ko-KR" altLang="en-US"/>
              <a:t>출처</a:t>
            </a:r>
          </a:p>
          <a:p>
            <a:pPr lvl="0">
              <a:defRPr/>
            </a:pPr>
            <a:r>
              <a:rPr lang="en-US" altLang="ko-KR"/>
              <a:t>Template - Rooms – Category</a:t>
            </a:r>
            <a:r>
              <a:rPr lang="ko-KR" altLang="en-US"/>
              <a:t> </a:t>
            </a:r>
            <a:r>
              <a:rPr lang="en-US" altLang="ko-KR"/>
              <a:t>–</a:t>
            </a:r>
            <a:r>
              <a:rPr lang="ko-KR" altLang="en-US"/>
              <a:t> </a:t>
            </a:r>
            <a:r>
              <a:rPr lang="en-US" altLang="ko-KR"/>
              <a:t>Map</a:t>
            </a:r>
            <a:r>
              <a:rPr lang="ko-KR" altLang="en-US"/>
              <a:t> </a:t>
            </a:r>
            <a:r>
              <a:rPr lang="en-US" altLang="ko-KR"/>
              <a:t>on</a:t>
            </a:r>
            <a:r>
              <a:rPr lang="ko-KR" altLang="en-US"/>
              <a:t> </a:t>
            </a:r>
            <a:r>
              <a:rPr lang="en-US" altLang="ko-KR"/>
              <a:t>the</a:t>
            </a:r>
            <a:r>
              <a:rPr lang="ko-KR" altLang="en-US"/>
              <a:t> </a:t>
            </a:r>
            <a:r>
              <a:rPr lang="en-US" altLang="ko-KR"/>
              <a:t>right</a:t>
            </a:r>
          </a:p>
          <a:p>
            <a:pPr lvl="0">
              <a:defRPr/>
            </a:pPr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lvl="0">
              <a:defRPr/>
            </a:pPr>
            <a:fld id="{B44FD909-04FF-45A9-AD7E-210377904EDB}" type="slidenum">
              <a:rPr lang="en-US" altLang="en-US"/>
              <a:pPr lvl="0">
                <a:defRPr/>
              </a:pPr>
              <a:t>6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90600" y="1621191"/>
            <a:ext cx="11226800" cy="3448756"/>
          </a:xfrm>
        </p:spPr>
        <p:txBody>
          <a:bodyPr anchor="b"/>
          <a:lstStyle>
            <a:lvl1pPr algn="ctr"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51000" y="5202946"/>
            <a:ext cx="9906000" cy="2391656"/>
          </a:xfrm>
        </p:spPr>
        <p:txBody>
          <a:bodyPr/>
          <a:lstStyle>
            <a:lvl1pPr marL="0" indent="0" algn="ctr">
              <a:buNone/>
              <a:defRPr sz="3467"/>
            </a:lvl1pPr>
            <a:lvl2pPr marL="660380" indent="0" algn="ctr">
              <a:buNone/>
              <a:defRPr sz="2889"/>
            </a:lvl2pPr>
            <a:lvl3pPr marL="1320759" indent="0" algn="ctr">
              <a:buNone/>
              <a:defRPr sz="2600"/>
            </a:lvl3pPr>
            <a:lvl4pPr marL="1981139" indent="0" algn="ctr">
              <a:buNone/>
              <a:defRPr sz="2311"/>
            </a:lvl4pPr>
            <a:lvl5pPr marL="2641519" indent="0" algn="ctr">
              <a:buNone/>
              <a:defRPr sz="2311"/>
            </a:lvl5pPr>
            <a:lvl6pPr marL="3301898" indent="0" algn="ctr">
              <a:buNone/>
              <a:defRPr sz="2311"/>
            </a:lvl6pPr>
            <a:lvl7pPr marL="3962278" indent="0" algn="ctr">
              <a:buNone/>
              <a:defRPr sz="2311"/>
            </a:lvl7pPr>
            <a:lvl8pPr marL="4622658" indent="0" algn="ctr">
              <a:buNone/>
              <a:defRPr sz="2311"/>
            </a:lvl8pPr>
            <a:lvl9pPr marL="5283037" indent="0" algn="ctr">
              <a:buNone/>
              <a:defRPr sz="2311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318361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991153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51979" y="527405"/>
            <a:ext cx="2847975" cy="8394877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08054" y="527405"/>
            <a:ext cx="8378825" cy="8394877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53314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9568250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1174" y="2469624"/>
            <a:ext cx="11391900" cy="4120620"/>
          </a:xfrm>
        </p:spPr>
        <p:txBody>
          <a:bodyPr anchor="b"/>
          <a:lstStyle>
            <a:lvl1pPr>
              <a:defRPr sz="8666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1174" y="6629228"/>
            <a:ext cx="11391900" cy="2166937"/>
          </a:xfrm>
        </p:spPr>
        <p:txBody>
          <a:bodyPr/>
          <a:lstStyle>
            <a:lvl1pPr marL="0" indent="0">
              <a:buNone/>
              <a:defRPr sz="3467">
                <a:solidFill>
                  <a:schemeClr val="tx1"/>
                </a:solidFill>
              </a:defRPr>
            </a:lvl1pPr>
            <a:lvl2pPr marL="660380" indent="0">
              <a:buNone/>
              <a:defRPr sz="2889">
                <a:solidFill>
                  <a:schemeClr val="tx1">
                    <a:tint val="75000"/>
                  </a:schemeClr>
                </a:solidFill>
              </a:defRPr>
            </a:lvl2pPr>
            <a:lvl3pPr marL="1320759" indent="0">
              <a:buNone/>
              <a:defRPr sz="2600">
                <a:solidFill>
                  <a:schemeClr val="tx1">
                    <a:tint val="75000"/>
                  </a:schemeClr>
                </a:solidFill>
              </a:defRPr>
            </a:lvl3pPr>
            <a:lvl4pPr marL="198113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4pPr>
            <a:lvl5pPr marL="2641519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5pPr>
            <a:lvl6pPr marL="330189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6pPr>
            <a:lvl7pPr marL="396227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7pPr>
            <a:lvl8pPr marL="4622658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8pPr>
            <a:lvl9pPr marL="5283037" indent="0">
              <a:buNone/>
              <a:defRPr sz="2311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180081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08051" y="2637016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86551" y="2637016"/>
            <a:ext cx="5613400" cy="6285266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99302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1" y="527405"/>
            <a:ext cx="11391900" cy="1914702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9773" y="2428349"/>
            <a:ext cx="5587603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09773" y="3618443"/>
            <a:ext cx="5587603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86551" y="2428349"/>
            <a:ext cx="5615120" cy="1190095"/>
          </a:xfrm>
        </p:spPr>
        <p:txBody>
          <a:bodyPr anchor="b"/>
          <a:lstStyle>
            <a:lvl1pPr marL="0" indent="0">
              <a:buNone/>
              <a:defRPr sz="3467" b="1"/>
            </a:lvl1pPr>
            <a:lvl2pPr marL="660380" indent="0">
              <a:buNone/>
              <a:defRPr sz="2889" b="1"/>
            </a:lvl2pPr>
            <a:lvl3pPr marL="1320759" indent="0">
              <a:buNone/>
              <a:defRPr sz="2600" b="1"/>
            </a:lvl3pPr>
            <a:lvl4pPr marL="1981139" indent="0">
              <a:buNone/>
              <a:defRPr sz="2311" b="1"/>
            </a:lvl4pPr>
            <a:lvl5pPr marL="2641519" indent="0">
              <a:buNone/>
              <a:defRPr sz="2311" b="1"/>
            </a:lvl5pPr>
            <a:lvl6pPr marL="3301898" indent="0">
              <a:buNone/>
              <a:defRPr sz="2311" b="1"/>
            </a:lvl6pPr>
            <a:lvl7pPr marL="3962278" indent="0">
              <a:buNone/>
              <a:defRPr sz="2311" b="1"/>
            </a:lvl7pPr>
            <a:lvl8pPr marL="4622658" indent="0">
              <a:buNone/>
              <a:defRPr sz="2311" b="1"/>
            </a:lvl8pPr>
            <a:lvl9pPr marL="5283037" indent="0">
              <a:buNone/>
              <a:defRPr sz="2311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86551" y="3618443"/>
            <a:ext cx="5615120" cy="5322183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998575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3876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583991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1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615122" y="1426285"/>
            <a:ext cx="6686551" cy="7039681"/>
          </a:xfrm>
        </p:spPr>
        <p:txBody>
          <a:bodyPr/>
          <a:lstStyle>
            <a:lvl1pPr>
              <a:defRPr sz="4622"/>
            </a:lvl1pPr>
            <a:lvl2pPr>
              <a:defRPr sz="4044"/>
            </a:lvl2pPr>
            <a:lvl3pPr>
              <a:defRPr sz="3467"/>
            </a:lvl3pPr>
            <a:lvl4pPr>
              <a:defRPr sz="2889"/>
            </a:lvl4pPr>
            <a:lvl5pPr>
              <a:defRPr sz="2889"/>
            </a:lvl5pPr>
            <a:lvl6pPr>
              <a:defRPr sz="2889"/>
            </a:lvl6pPr>
            <a:lvl7pPr>
              <a:defRPr sz="2889"/>
            </a:lvl7pPr>
            <a:lvl8pPr>
              <a:defRPr sz="2889"/>
            </a:lvl8pPr>
            <a:lvl9pPr>
              <a:defRPr sz="2889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1" y="2971802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796278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09771" y="660400"/>
            <a:ext cx="4259924" cy="2311400"/>
          </a:xfrm>
        </p:spPr>
        <p:txBody>
          <a:bodyPr anchor="b"/>
          <a:lstStyle>
            <a:lvl1pPr>
              <a:defRPr sz="4622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615122" y="1426285"/>
            <a:ext cx="6686551" cy="7039681"/>
          </a:xfrm>
        </p:spPr>
        <p:txBody>
          <a:bodyPr anchor="t"/>
          <a:lstStyle>
            <a:lvl1pPr marL="0" indent="0">
              <a:buNone/>
              <a:defRPr sz="4622"/>
            </a:lvl1pPr>
            <a:lvl2pPr marL="660380" indent="0">
              <a:buNone/>
              <a:defRPr sz="4044"/>
            </a:lvl2pPr>
            <a:lvl3pPr marL="1320759" indent="0">
              <a:buNone/>
              <a:defRPr sz="3467"/>
            </a:lvl3pPr>
            <a:lvl4pPr marL="1981139" indent="0">
              <a:buNone/>
              <a:defRPr sz="2889"/>
            </a:lvl4pPr>
            <a:lvl5pPr marL="2641519" indent="0">
              <a:buNone/>
              <a:defRPr sz="2889"/>
            </a:lvl5pPr>
            <a:lvl6pPr marL="3301898" indent="0">
              <a:buNone/>
              <a:defRPr sz="2889"/>
            </a:lvl6pPr>
            <a:lvl7pPr marL="3962278" indent="0">
              <a:buNone/>
              <a:defRPr sz="2889"/>
            </a:lvl7pPr>
            <a:lvl8pPr marL="4622658" indent="0">
              <a:buNone/>
              <a:defRPr sz="2889"/>
            </a:lvl8pPr>
            <a:lvl9pPr marL="5283037" indent="0">
              <a:buNone/>
              <a:defRPr sz="2889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09771" y="2971802"/>
            <a:ext cx="4259924" cy="5505627"/>
          </a:xfrm>
        </p:spPr>
        <p:txBody>
          <a:bodyPr/>
          <a:lstStyle>
            <a:lvl1pPr marL="0" indent="0">
              <a:buNone/>
              <a:defRPr sz="2311"/>
            </a:lvl1pPr>
            <a:lvl2pPr marL="660380" indent="0">
              <a:buNone/>
              <a:defRPr sz="2022"/>
            </a:lvl2pPr>
            <a:lvl3pPr marL="1320759" indent="0">
              <a:buNone/>
              <a:defRPr sz="1733"/>
            </a:lvl3pPr>
            <a:lvl4pPr marL="1981139" indent="0">
              <a:buNone/>
              <a:defRPr sz="1444"/>
            </a:lvl4pPr>
            <a:lvl5pPr marL="2641519" indent="0">
              <a:buNone/>
              <a:defRPr sz="1444"/>
            </a:lvl5pPr>
            <a:lvl6pPr marL="3301898" indent="0">
              <a:buNone/>
              <a:defRPr sz="1444"/>
            </a:lvl6pPr>
            <a:lvl7pPr marL="3962278" indent="0">
              <a:buNone/>
              <a:defRPr sz="1444"/>
            </a:lvl7pPr>
            <a:lvl8pPr marL="4622658" indent="0">
              <a:buNone/>
              <a:defRPr sz="1444"/>
            </a:lvl8pPr>
            <a:lvl9pPr marL="5283037" indent="0">
              <a:buNone/>
              <a:defRPr sz="1444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354166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08051" y="527405"/>
            <a:ext cx="11391900" cy="191470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08051" y="2637016"/>
            <a:ext cx="11391900" cy="628526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08051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9E87EE2-431B-47B5-BA39-93BAB7708027}" type="datetimeFigureOut">
              <a:rPr lang="ko-KR" altLang="en-US" smtClean="0"/>
              <a:pPr/>
              <a:t>2022-02-04</a:t>
            </a:fld>
            <a:endParaRPr lang="ko-KR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375151" y="9181397"/>
            <a:ext cx="44577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328151" y="9181397"/>
            <a:ext cx="2971800" cy="5274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733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8608BCD-6AEE-43F1-AF38-766ABB7D19E7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564893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xStyles>
    <p:titleStyle>
      <a:lvl1pPr algn="l" defTabSz="1320759" rtl="0" eaLnBrk="1" latinLnBrk="1" hangingPunct="1">
        <a:lnSpc>
          <a:spcPct val="90000"/>
        </a:lnSpc>
        <a:spcBef>
          <a:spcPct val="0"/>
        </a:spcBef>
        <a:buNone/>
        <a:defRPr sz="635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30190" indent="-330190" algn="l" defTabSz="1320759" rtl="0" eaLnBrk="1" latinLnBrk="1" hangingPunct="1">
        <a:lnSpc>
          <a:spcPct val="90000"/>
        </a:lnSpc>
        <a:spcBef>
          <a:spcPts val="1444"/>
        </a:spcBef>
        <a:buFont typeface="Arial" panose="020B0604020202020204" pitchFamily="34" charset="0"/>
        <a:buChar char="•"/>
        <a:defRPr sz="4044" kern="1200">
          <a:solidFill>
            <a:schemeClr val="tx1"/>
          </a:solidFill>
          <a:latin typeface="+mn-lt"/>
          <a:ea typeface="+mn-ea"/>
          <a:cs typeface="+mn-cs"/>
        </a:defRPr>
      </a:lvl1pPr>
      <a:lvl2pPr marL="990570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3467" kern="1200">
          <a:solidFill>
            <a:schemeClr val="tx1"/>
          </a:solidFill>
          <a:latin typeface="+mn-lt"/>
          <a:ea typeface="+mn-ea"/>
          <a:cs typeface="+mn-cs"/>
        </a:defRPr>
      </a:lvl2pPr>
      <a:lvl3pPr marL="165094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889" kern="1200">
          <a:solidFill>
            <a:schemeClr val="tx1"/>
          </a:solidFill>
          <a:latin typeface="+mn-lt"/>
          <a:ea typeface="+mn-ea"/>
          <a:cs typeface="+mn-cs"/>
        </a:defRPr>
      </a:lvl3pPr>
      <a:lvl4pPr marL="231132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971709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63208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429246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952848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613227" indent="-330190" algn="l" defTabSz="1320759" rtl="0" eaLnBrk="1" latinLnBrk="1" hangingPunct="1">
        <a:lnSpc>
          <a:spcPct val="90000"/>
        </a:lnSpc>
        <a:spcBef>
          <a:spcPts val="722"/>
        </a:spcBef>
        <a:buFont typeface="Arial" panose="020B0604020202020204" pitchFamily="34" charset="0"/>
        <a:buChar char="•"/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60380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132075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3pPr>
      <a:lvl4pPr marL="198113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4pPr>
      <a:lvl5pPr marL="2641519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5pPr>
      <a:lvl6pPr marL="330189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6pPr>
      <a:lvl7pPr marL="396227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7pPr>
      <a:lvl8pPr marL="4622658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8pPr>
      <a:lvl9pPr marL="5283037" algn="l" defTabSz="1320759" rtl="0" eaLnBrk="1" latinLnBrk="1" hangingPunct="1">
        <a:defRPr sz="26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jpe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3.png"/><Relationship Id="rId4" Type="http://schemas.openxmlformats.org/officeDocument/2006/relationships/image" Target="../media/image8.jpe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1.png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13" Type="http://schemas.openxmlformats.org/officeDocument/2006/relationships/image" Target="../media/image3.png"/><Relationship Id="rId3" Type="http://schemas.openxmlformats.org/officeDocument/2006/relationships/image" Target="../media/image13.png"/><Relationship Id="rId7" Type="http://schemas.microsoft.com/office/2007/relationships/hdphoto" Target="../media/hdphoto1.wdp"/><Relationship Id="rId12" Type="http://schemas.openxmlformats.org/officeDocument/2006/relationships/image" Target="../media/image2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6.png"/><Relationship Id="rId11" Type="http://schemas.openxmlformats.org/officeDocument/2006/relationships/image" Target="../media/image20.png"/><Relationship Id="rId5" Type="http://schemas.openxmlformats.org/officeDocument/2006/relationships/image" Target="../media/image15.png"/><Relationship Id="rId10" Type="http://schemas.openxmlformats.org/officeDocument/2006/relationships/image" Target="../media/image19.png"/><Relationship Id="rId4" Type="http://schemas.openxmlformats.org/officeDocument/2006/relationships/image" Target="../media/image14.png"/><Relationship Id="rId9" Type="http://schemas.openxmlformats.org/officeDocument/2006/relationships/image" Target="../media/image18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8.png"/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microsoft.com/office/2007/relationships/hdphoto" Target="../media/hdphoto1.wdp"/><Relationship Id="rId10" Type="http://schemas.openxmlformats.org/officeDocument/2006/relationships/image" Target="../media/image20.png"/><Relationship Id="rId4" Type="http://schemas.openxmlformats.org/officeDocument/2006/relationships/image" Target="../media/image16.png"/><Relationship Id="rId9" Type="http://schemas.openxmlformats.org/officeDocument/2006/relationships/image" Target="../media/image19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7.jpeg"/><Relationship Id="rId13" Type="http://schemas.openxmlformats.org/officeDocument/2006/relationships/image" Target="../media/image32.png"/><Relationship Id="rId3" Type="http://schemas.openxmlformats.org/officeDocument/2006/relationships/image" Target="../media/image22.png"/><Relationship Id="rId7" Type="http://schemas.openxmlformats.org/officeDocument/2006/relationships/image" Target="../media/image26.png"/><Relationship Id="rId12" Type="http://schemas.openxmlformats.org/officeDocument/2006/relationships/image" Target="../media/image31.png"/><Relationship Id="rId1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5.png"/><Relationship Id="rId11" Type="http://schemas.openxmlformats.org/officeDocument/2006/relationships/image" Target="../media/image30.png"/><Relationship Id="rId5" Type="http://schemas.openxmlformats.org/officeDocument/2006/relationships/image" Target="../media/image24.png"/><Relationship Id="rId15" Type="http://schemas.openxmlformats.org/officeDocument/2006/relationships/image" Target="../media/image34.png"/><Relationship Id="rId10" Type="http://schemas.openxmlformats.org/officeDocument/2006/relationships/image" Target="../media/image29.png"/><Relationship Id="rId4" Type="http://schemas.openxmlformats.org/officeDocument/2006/relationships/image" Target="../media/image23.png"/><Relationship Id="rId9" Type="http://schemas.openxmlformats.org/officeDocument/2006/relationships/image" Target="../media/image28.png"/><Relationship Id="rId14" Type="http://schemas.openxmlformats.org/officeDocument/2006/relationships/image" Target="../media/image3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2" name="그림 3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1799475" y="2472164"/>
            <a:ext cx="9847881" cy="7382746"/>
          </a:xfrm>
          <a:prstGeom prst="rect">
            <a:avLst/>
          </a:prstGeom>
        </p:spPr>
      </p:pic>
      <p:sp>
        <p:nvSpPr>
          <p:cNvPr id="19" name="직사각형 18">
            <a:extLst>
              <a:ext uri="{FF2B5EF4-FFF2-40B4-BE49-F238E27FC236}">
                <a16:creationId xmlns:a16="http://schemas.microsoft.com/office/drawing/2014/main" id="{ECBDB4AA-4B3B-41BC-B416-B9467FE8ED48}"/>
              </a:ext>
            </a:extLst>
          </p:cNvPr>
          <p:cNvSpPr/>
          <p:nvPr/>
        </p:nvSpPr>
        <p:spPr>
          <a:xfrm>
            <a:off x="4169149" y="2530738"/>
            <a:ext cx="2358651" cy="101110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 rotWithShape="1">
          <a:blip r:embed="rId3"/>
          <a:srcRect b="20660"/>
          <a:stretch>
            <a:fillRect/>
          </a:stretch>
        </p:blipFill>
        <p:spPr>
          <a:xfrm>
            <a:off x="-592" y="794069"/>
            <a:ext cx="13208592" cy="1617975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4"/>
          <a:srcRect r="30450"/>
          <a:stretch>
            <a:fillRect/>
          </a:stretch>
        </p:blipFill>
        <p:spPr>
          <a:xfrm>
            <a:off x="236183" y="51090"/>
            <a:ext cx="891476" cy="682779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1349770" y="371367"/>
            <a:ext cx="7287040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 dirty="0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 dirty="0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 dirty="0" err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 dirty="0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 dirty="0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5148228" y="1831826"/>
            <a:ext cx="2928952" cy="26176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en-US" altLang="ko-KR" sz="1100">
                <a:solidFill>
                  <a:schemeClr val="bg1"/>
                </a:solidFill>
                <a:ea typeface="맑은 고딕"/>
              </a:rPr>
              <a:t> Home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&gt; 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산림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/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둘레길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/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자전거길 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&gt; 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산정보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5344455" y="1241330"/>
            <a:ext cx="2370808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3200" b="1">
                <a:solidFill>
                  <a:schemeClr val="bg1"/>
                </a:solidFill>
                <a:ea typeface="맑은 고딕"/>
              </a:rPr>
              <a:t>      산정보</a:t>
            </a:r>
          </a:p>
        </p:txBody>
      </p:sp>
      <p:sp>
        <p:nvSpPr>
          <p:cNvPr id="24" name="사각형: 둥근 모서리 23"/>
          <p:cNvSpPr/>
          <p:nvPr/>
        </p:nvSpPr>
        <p:spPr>
          <a:xfrm>
            <a:off x="9748518" y="286686"/>
            <a:ext cx="918572" cy="433130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25" name="사각형: 둥근 모서리 24"/>
          <p:cNvSpPr/>
          <p:nvPr/>
        </p:nvSpPr>
        <p:spPr>
          <a:xfrm>
            <a:off x="10744643" y="285688"/>
            <a:ext cx="1113587" cy="4331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283234" y="1014128"/>
            <a:ext cx="176466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dirty="0" err="1">
                <a:solidFill>
                  <a:schemeClr val="accent2"/>
                </a:solidFill>
              </a:rPr>
              <a:t>내브바</a:t>
            </a:r>
            <a:r>
              <a:rPr lang="ko-KR" altLang="en-US" sz="1400" dirty="0">
                <a:solidFill>
                  <a:schemeClr val="accent2"/>
                </a:solidFill>
              </a:rPr>
              <a:t> 홈 </a:t>
            </a:r>
            <a:r>
              <a:rPr lang="en-US" altLang="ko-KR" sz="1400" dirty="0">
                <a:solidFill>
                  <a:schemeClr val="accent2"/>
                </a:solidFill>
              </a:rPr>
              <a:t>-&gt; </a:t>
            </a:r>
            <a:r>
              <a:rPr lang="ko-KR" altLang="en-US" sz="1400" dirty="0">
                <a:solidFill>
                  <a:schemeClr val="accent2"/>
                </a:solidFill>
              </a:rPr>
              <a:t>룸 </a:t>
            </a:r>
            <a:r>
              <a:rPr lang="en-US" altLang="ko-KR" sz="1400" dirty="0">
                <a:solidFill>
                  <a:schemeClr val="accent2"/>
                </a:solidFill>
              </a:rPr>
              <a:t>-&gt; our</a:t>
            </a:r>
            <a:r>
              <a:rPr lang="ko-KR" altLang="en-US" sz="1400" dirty="0">
                <a:solidFill>
                  <a:schemeClr val="accent2"/>
                </a:solidFill>
              </a:rPr>
              <a:t> </a:t>
            </a:r>
            <a:r>
              <a:rPr lang="en-US" altLang="ko-KR" sz="1400" dirty="0">
                <a:solidFill>
                  <a:schemeClr val="accent2"/>
                </a:solidFill>
              </a:rPr>
              <a:t>guides </a:t>
            </a:r>
            <a:r>
              <a:rPr lang="ko-KR" altLang="en-US" sz="1400" dirty="0">
                <a:solidFill>
                  <a:schemeClr val="accent2"/>
                </a:solidFill>
              </a:rPr>
              <a:t>이미지 클릭</a:t>
            </a:r>
          </a:p>
        </p:txBody>
      </p:sp>
      <p:sp>
        <p:nvSpPr>
          <p:cNvPr id="34" name="TextBox 33"/>
          <p:cNvSpPr txBox="1"/>
          <p:nvPr/>
        </p:nvSpPr>
        <p:spPr>
          <a:xfrm>
            <a:off x="2283234" y="1972851"/>
            <a:ext cx="1764668" cy="52322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>
                <a:solidFill>
                  <a:schemeClr val="accent2"/>
                </a:solidFill>
              </a:rPr>
              <a:t>내브바 홈 </a:t>
            </a:r>
            <a:r>
              <a:rPr lang="en-US" altLang="ko-KR" sz="1400">
                <a:solidFill>
                  <a:schemeClr val="accent2"/>
                </a:solidFill>
              </a:rPr>
              <a:t>-&gt; </a:t>
            </a:r>
            <a:r>
              <a:rPr lang="ko-KR" altLang="en-US" sz="1400">
                <a:solidFill>
                  <a:schemeClr val="accent2"/>
                </a:solidFill>
              </a:rPr>
              <a:t>레스토랑 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153340" y="964331"/>
            <a:ext cx="1948638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400" dirty="0" err="1">
                <a:solidFill>
                  <a:schemeClr val="accent2"/>
                </a:solidFill>
              </a:rPr>
              <a:t>내브바</a:t>
            </a:r>
            <a:r>
              <a:rPr lang="ko-KR" altLang="en-US" sz="1400" dirty="0">
                <a:solidFill>
                  <a:schemeClr val="accent2"/>
                </a:solidFill>
              </a:rPr>
              <a:t> 홈 </a:t>
            </a:r>
            <a:r>
              <a:rPr lang="en-US" altLang="ko-KR" sz="1400" dirty="0">
                <a:solidFill>
                  <a:schemeClr val="accent2"/>
                </a:solidFill>
              </a:rPr>
              <a:t>-&gt; </a:t>
            </a:r>
            <a:r>
              <a:rPr lang="ko-KR" altLang="en-US" sz="1400" dirty="0">
                <a:solidFill>
                  <a:schemeClr val="accent2"/>
                </a:solidFill>
              </a:rPr>
              <a:t>레스토랑 </a:t>
            </a:r>
            <a:r>
              <a:rPr lang="en-US" altLang="ko-KR" sz="1400" dirty="0">
                <a:solidFill>
                  <a:schemeClr val="accent2"/>
                </a:solidFill>
              </a:rPr>
              <a:t>–&gt; </a:t>
            </a:r>
          </a:p>
          <a:p>
            <a:pPr lvl="0">
              <a:defRPr/>
            </a:pPr>
            <a:r>
              <a:rPr lang="en-US" altLang="ko-KR" sz="1400" dirty="0" err="1">
                <a:solidFill>
                  <a:schemeClr val="accent2"/>
                </a:solidFill>
              </a:rPr>
              <a:t>whats</a:t>
            </a:r>
            <a:r>
              <a:rPr lang="en-US" altLang="ko-KR" sz="1400" dirty="0">
                <a:solidFill>
                  <a:schemeClr val="accent2"/>
                </a:solidFill>
              </a:rPr>
              <a:t> trending </a:t>
            </a:r>
            <a:r>
              <a:rPr lang="ko-KR" altLang="en-US" sz="1400" dirty="0" err="1">
                <a:solidFill>
                  <a:schemeClr val="accent2"/>
                </a:solidFill>
              </a:rPr>
              <a:t>센프란시스코</a:t>
            </a:r>
            <a:r>
              <a:rPr lang="ko-KR" altLang="en-US" sz="1400" dirty="0">
                <a:solidFill>
                  <a:schemeClr val="accent2"/>
                </a:solidFill>
              </a:rPr>
              <a:t> 클릭</a:t>
            </a:r>
          </a:p>
        </p:txBody>
      </p:sp>
      <p:sp>
        <p:nvSpPr>
          <p:cNvPr id="38" name="직사각형 11"/>
          <p:cNvSpPr/>
          <p:nvPr/>
        </p:nvSpPr>
        <p:spPr>
          <a:xfrm>
            <a:off x="1" y="0"/>
            <a:ext cx="3600451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51" b="0" i="0" u="none" strike="noStrike" kern="1200" cap="none" spc="0" normalizeH="0" baseline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이진</a:t>
            </a:r>
            <a:r>
              <a:rPr kumimoji="0" lang="en-US" altLang="ko-KR" sz="1351" b="0" i="0" u="none" strike="noStrike" kern="1200" cap="none" spc="0" normalizeH="0" baseline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_</a:t>
            </a:r>
            <a:r>
              <a:rPr kumimoji="0" lang="ko-KR" altLang="en-US" sz="1351" b="0" i="0" u="none" strike="noStrike" kern="1200" cap="none" spc="0" normalizeH="0" baseline="0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산정보</a:t>
            </a:r>
          </a:p>
        </p:txBody>
      </p:sp>
      <p:pic>
        <p:nvPicPr>
          <p:cNvPr id="3" name="그림 2" descr="나무, 실외, 자연, 강이(가) 표시된 사진&#10;&#10;자동 생성된 설명">
            <a:extLst>
              <a:ext uri="{FF2B5EF4-FFF2-40B4-BE49-F238E27FC236}">
                <a16:creationId xmlns:a16="http://schemas.microsoft.com/office/drawing/2014/main" id="{245A38D6-1286-452D-9DAB-C730AE09A021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4657" b="17544"/>
          <a:stretch/>
        </p:blipFill>
        <p:spPr>
          <a:xfrm>
            <a:off x="2066604" y="4310174"/>
            <a:ext cx="2144581" cy="873156"/>
          </a:xfrm>
          <a:prstGeom prst="rect">
            <a:avLst/>
          </a:prstGeom>
        </p:spPr>
      </p:pic>
      <p:sp>
        <p:nvSpPr>
          <p:cNvPr id="13" name="직사각형 12">
            <a:extLst>
              <a:ext uri="{FF2B5EF4-FFF2-40B4-BE49-F238E27FC236}">
                <a16:creationId xmlns:a16="http://schemas.microsoft.com/office/drawing/2014/main" id="{1FBCC486-15C8-4D1B-A585-40580CE0AEAF}"/>
              </a:ext>
            </a:extLst>
          </p:cNvPr>
          <p:cNvSpPr/>
          <p:nvPr/>
        </p:nvSpPr>
        <p:spPr>
          <a:xfrm>
            <a:off x="2101978" y="2775170"/>
            <a:ext cx="1498474" cy="323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400" dirty="0"/>
              <a:t> </a:t>
            </a:r>
            <a:r>
              <a:rPr lang="ko-KR" altLang="en-US" sz="1400" dirty="0"/>
              <a:t>이름으로 검색</a:t>
            </a:r>
          </a:p>
        </p:txBody>
      </p:sp>
      <p:pic>
        <p:nvPicPr>
          <p:cNvPr id="29" name="그림 28">
            <a:extLst>
              <a:ext uri="{FF2B5EF4-FFF2-40B4-BE49-F238E27FC236}">
                <a16:creationId xmlns:a16="http://schemas.microsoft.com/office/drawing/2014/main" id="{61A027E2-9D4A-443E-AA3E-87ABC9344C9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70" t="4060" r="63906" b="54780"/>
          <a:stretch/>
        </p:blipFill>
        <p:spPr>
          <a:xfrm>
            <a:off x="4238563" y="2750968"/>
            <a:ext cx="2244856" cy="23068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31" name="TextBox 30">
            <a:extLst>
              <a:ext uri="{FF2B5EF4-FFF2-40B4-BE49-F238E27FC236}">
                <a16:creationId xmlns:a16="http://schemas.microsoft.com/office/drawing/2014/main" id="{01698228-7FC9-49AE-8511-920155B302F7}"/>
              </a:ext>
            </a:extLst>
          </p:cNvPr>
          <p:cNvSpPr txBox="1"/>
          <p:nvPr/>
        </p:nvSpPr>
        <p:spPr>
          <a:xfrm>
            <a:off x="4221908" y="2503489"/>
            <a:ext cx="695749" cy="24362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ko-KR" altLang="en-US" sz="1000" dirty="0"/>
              <a:t>지역선택</a:t>
            </a:r>
          </a:p>
        </p:txBody>
      </p:sp>
      <p:sp>
        <p:nvSpPr>
          <p:cNvPr id="36" name="직사각형 35">
            <a:extLst>
              <a:ext uri="{FF2B5EF4-FFF2-40B4-BE49-F238E27FC236}">
                <a16:creationId xmlns:a16="http://schemas.microsoft.com/office/drawing/2014/main" id="{9DEFD4A1-6E3F-43B1-B8C5-CB4F8FBE1889}"/>
              </a:ext>
            </a:extLst>
          </p:cNvPr>
          <p:cNvSpPr/>
          <p:nvPr/>
        </p:nvSpPr>
        <p:spPr>
          <a:xfrm>
            <a:off x="4463978" y="2775171"/>
            <a:ext cx="519502" cy="18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강원도</a:t>
            </a:r>
          </a:p>
        </p:txBody>
      </p:sp>
      <p:sp>
        <p:nvSpPr>
          <p:cNvPr id="37" name="직사각형 36">
            <a:extLst>
              <a:ext uri="{FF2B5EF4-FFF2-40B4-BE49-F238E27FC236}">
                <a16:creationId xmlns:a16="http://schemas.microsoft.com/office/drawing/2014/main" id="{97CD5B3C-7D8D-48D8-B269-D8C0E22CEB43}"/>
              </a:ext>
            </a:extLst>
          </p:cNvPr>
          <p:cNvSpPr/>
          <p:nvPr/>
        </p:nvSpPr>
        <p:spPr>
          <a:xfrm>
            <a:off x="5183410" y="2775943"/>
            <a:ext cx="519502" cy="181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서울</a:t>
            </a:r>
            <a:r>
              <a:rPr lang="en-US" altLang="ko-KR" sz="800" b="1" dirty="0"/>
              <a:t>/</a:t>
            </a:r>
            <a:r>
              <a:rPr lang="ko-KR" altLang="en-US" sz="800" b="1" dirty="0"/>
              <a:t>경기</a:t>
            </a:r>
          </a:p>
        </p:txBody>
      </p:sp>
      <p:sp>
        <p:nvSpPr>
          <p:cNvPr id="39" name="직사각형 38">
            <a:extLst>
              <a:ext uri="{FF2B5EF4-FFF2-40B4-BE49-F238E27FC236}">
                <a16:creationId xmlns:a16="http://schemas.microsoft.com/office/drawing/2014/main" id="{BAD17E49-CA12-4E2D-8519-1018F3A7FACE}"/>
              </a:ext>
            </a:extLst>
          </p:cNvPr>
          <p:cNvSpPr/>
          <p:nvPr/>
        </p:nvSpPr>
        <p:spPr>
          <a:xfrm>
            <a:off x="5894129" y="2779717"/>
            <a:ext cx="535243" cy="179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경상도</a:t>
            </a:r>
          </a:p>
        </p:txBody>
      </p:sp>
      <p:pic>
        <p:nvPicPr>
          <p:cNvPr id="40" name="그림 39">
            <a:extLst>
              <a:ext uri="{FF2B5EF4-FFF2-40B4-BE49-F238E27FC236}">
                <a16:creationId xmlns:a16="http://schemas.microsoft.com/office/drawing/2014/main" id="{E5BA1014-4176-42ED-8C06-A830C804045A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870" t="4060" r="63906" b="54780"/>
          <a:stretch/>
        </p:blipFill>
        <p:spPr>
          <a:xfrm>
            <a:off x="4238563" y="3018465"/>
            <a:ext cx="2244856" cy="230684"/>
          </a:xfrm>
          <a:prstGeom prst="rect">
            <a:avLst/>
          </a:prstGeom>
          <a:ln w="28575">
            <a:solidFill>
              <a:srgbClr val="C00000"/>
            </a:solidFill>
          </a:ln>
        </p:spPr>
      </p:pic>
      <p:sp>
        <p:nvSpPr>
          <p:cNvPr id="44" name="직사각형 43">
            <a:extLst>
              <a:ext uri="{FF2B5EF4-FFF2-40B4-BE49-F238E27FC236}">
                <a16:creationId xmlns:a16="http://schemas.microsoft.com/office/drawing/2014/main" id="{8D397396-D0E8-4DC6-9A45-7C9CB0123C42}"/>
              </a:ext>
            </a:extLst>
          </p:cNvPr>
          <p:cNvSpPr/>
          <p:nvPr/>
        </p:nvSpPr>
        <p:spPr>
          <a:xfrm>
            <a:off x="4472299" y="3037877"/>
            <a:ext cx="519502" cy="18866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강원도</a:t>
            </a:r>
          </a:p>
        </p:txBody>
      </p:sp>
      <p:sp>
        <p:nvSpPr>
          <p:cNvPr id="45" name="직사각형 44">
            <a:extLst>
              <a:ext uri="{FF2B5EF4-FFF2-40B4-BE49-F238E27FC236}">
                <a16:creationId xmlns:a16="http://schemas.microsoft.com/office/drawing/2014/main" id="{9A16BD25-9F9E-42F1-B31E-459489BB0C3F}"/>
              </a:ext>
            </a:extLst>
          </p:cNvPr>
          <p:cNvSpPr/>
          <p:nvPr/>
        </p:nvSpPr>
        <p:spPr>
          <a:xfrm>
            <a:off x="5191731" y="3038649"/>
            <a:ext cx="519502" cy="18190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서울</a:t>
            </a:r>
            <a:r>
              <a:rPr lang="en-US" altLang="ko-KR" sz="800" b="1" dirty="0"/>
              <a:t>/</a:t>
            </a:r>
            <a:r>
              <a:rPr lang="ko-KR" altLang="en-US" sz="800" b="1" dirty="0"/>
              <a:t>경기</a:t>
            </a:r>
          </a:p>
        </p:txBody>
      </p:sp>
      <p:sp>
        <p:nvSpPr>
          <p:cNvPr id="46" name="직사각형 45">
            <a:extLst>
              <a:ext uri="{FF2B5EF4-FFF2-40B4-BE49-F238E27FC236}">
                <a16:creationId xmlns:a16="http://schemas.microsoft.com/office/drawing/2014/main" id="{D4A69FB0-9485-492A-B607-42B7A9D5C447}"/>
              </a:ext>
            </a:extLst>
          </p:cNvPr>
          <p:cNvSpPr/>
          <p:nvPr/>
        </p:nvSpPr>
        <p:spPr>
          <a:xfrm>
            <a:off x="5902450" y="3042423"/>
            <a:ext cx="535243" cy="17904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800" b="1" dirty="0"/>
              <a:t>경상도</a:t>
            </a:r>
          </a:p>
        </p:txBody>
      </p:sp>
      <p:sp>
        <p:nvSpPr>
          <p:cNvPr id="51" name="직사각형 50">
            <a:extLst>
              <a:ext uri="{FF2B5EF4-FFF2-40B4-BE49-F238E27FC236}">
                <a16:creationId xmlns:a16="http://schemas.microsoft.com/office/drawing/2014/main" id="{F968B7DE-C59A-4612-892C-D4CC6DB41432}"/>
              </a:ext>
            </a:extLst>
          </p:cNvPr>
          <p:cNvSpPr/>
          <p:nvPr/>
        </p:nvSpPr>
        <p:spPr>
          <a:xfrm>
            <a:off x="2029590" y="4794569"/>
            <a:ext cx="728472" cy="15843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b="1" spc="300" dirty="0"/>
              <a:t>백암산</a:t>
            </a:r>
          </a:p>
        </p:txBody>
      </p:sp>
      <p:pic>
        <p:nvPicPr>
          <p:cNvPr id="62" name="그림 61">
            <a:extLst>
              <a:ext uri="{FF2B5EF4-FFF2-40B4-BE49-F238E27FC236}">
                <a16:creationId xmlns:a16="http://schemas.microsoft.com/office/drawing/2014/main" id="{943858FB-E3F7-4B40-8363-0E9AF47B647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 rot="10800000">
            <a:off x="1757775" y="2506132"/>
            <a:ext cx="180745" cy="7023231"/>
          </a:xfrm>
          <a:prstGeom prst="rect">
            <a:avLst/>
          </a:prstGeom>
        </p:spPr>
      </p:pic>
      <p:cxnSp>
        <p:nvCxnSpPr>
          <p:cNvPr id="60" name="연결선: 꺾임 59">
            <a:extLst>
              <a:ext uri="{FF2B5EF4-FFF2-40B4-BE49-F238E27FC236}">
                <a16:creationId xmlns:a16="http://schemas.microsoft.com/office/drawing/2014/main" id="{874884A6-3DEC-4E30-A61C-A0C13CE62AFD}"/>
              </a:ext>
            </a:extLst>
          </p:cNvPr>
          <p:cNvCxnSpPr/>
          <p:nvPr/>
        </p:nvCxnSpPr>
        <p:spPr>
          <a:xfrm>
            <a:off x="925692" y="5148546"/>
            <a:ext cx="1137920" cy="465630"/>
          </a:xfrm>
          <a:prstGeom prst="bentConnector3">
            <a:avLst>
              <a:gd name="adj1" fmla="val -893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직사각형 46">
            <a:extLst>
              <a:ext uri="{FF2B5EF4-FFF2-40B4-BE49-F238E27FC236}">
                <a16:creationId xmlns:a16="http://schemas.microsoft.com/office/drawing/2014/main" id="{2F2E1748-7CFE-4C97-8CD0-39A97E6ED1C7}"/>
              </a:ext>
            </a:extLst>
          </p:cNvPr>
          <p:cNvSpPr/>
          <p:nvPr/>
        </p:nvSpPr>
        <p:spPr>
          <a:xfrm>
            <a:off x="16465" y="3615057"/>
            <a:ext cx="1962326" cy="156827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클릭 시 산 상세 페이지로 이동</a:t>
            </a: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ko-KR" sz="16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 err="1"/>
              <a:t>호버</a:t>
            </a:r>
            <a:r>
              <a:rPr lang="ko-KR" altLang="en-US" sz="1600" dirty="0"/>
              <a:t> 시 지도에 표시</a:t>
            </a:r>
          </a:p>
        </p:txBody>
      </p:sp>
      <p:sp>
        <p:nvSpPr>
          <p:cNvPr id="49" name="직사각형 48">
            <a:extLst>
              <a:ext uri="{FF2B5EF4-FFF2-40B4-BE49-F238E27FC236}">
                <a16:creationId xmlns:a16="http://schemas.microsoft.com/office/drawing/2014/main" id="{6C8E156D-7177-4562-91E8-106F2F7B7DF3}"/>
              </a:ext>
            </a:extLst>
          </p:cNvPr>
          <p:cNvSpPr/>
          <p:nvPr/>
        </p:nvSpPr>
        <p:spPr>
          <a:xfrm>
            <a:off x="2044252" y="4274980"/>
            <a:ext cx="2171959" cy="1699750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3" name="직사각형 62">
            <a:extLst>
              <a:ext uri="{FF2B5EF4-FFF2-40B4-BE49-F238E27FC236}">
                <a16:creationId xmlns:a16="http://schemas.microsoft.com/office/drawing/2014/main" id="{AEA332F2-2818-41C8-8FFC-22F4CFD23243}"/>
              </a:ext>
            </a:extLst>
          </p:cNvPr>
          <p:cNvSpPr/>
          <p:nvPr/>
        </p:nvSpPr>
        <p:spPr>
          <a:xfrm>
            <a:off x="2101978" y="3210259"/>
            <a:ext cx="1498474" cy="32362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/>
              <a:t>   높이 설정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" name="그림 39"/>
          <p:cNvPicPr>
            <a:picLocks noChangeAspect="1"/>
          </p:cNvPicPr>
          <p:nvPr/>
        </p:nvPicPr>
        <p:blipFill rotWithShape="1">
          <a:blip r:embed="rId2"/>
          <a:srcRect b="37010"/>
          <a:stretch>
            <a:fillRect/>
          </a:stretch>
        </p:blipFill>
        <p:spPr>
          <a:xfrm>
            <a:off x="3021677" y="5244941"/>
            <a:ext cx="7175578" cy="4460630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3"/>
          <a:srcRect b="-360"/>
          <a:stretch>
            <a:fillRect/>
          </a:stretch>
        </p:blipFill>
        <p:spPr>
          <a:xfrm>
            <a:off x="-592" y="794069"/>
            <a:ext cx="13208592" cy="2046667"/>
          </a:xfrm>
          <a:prstGeom prst="rect">
            <a:avLst/>
          </a:prstGeom>
        </p:spPr>
      </p:pic>
      <p:pic>
        <p:nvPicPr>
          <p:cNvPr id="34" name="그림 33" descr="산, 실외, 하늘, 자연이(가) 표시된 사진  자동 생성된 설명"/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t="-530" b="-610"/>
          <a:stretch>
            <a:fillRect/>
          </a:stretch>
        </p:blipFill>
        <p:spPr>
          <a:xfrm>
            <a:off x="1295597" y="2877917"/>
            <a:ext cx="3631806" cy="2243270"/>
          </a:xfrm>
          <a:prstGeom prst="rect">
            <a:avLst/>
          </a:prstGeom>
        </p:spPr>
      </p:pic>
      <p:sp>
        <p:nvSpPr>
          <p:cNvPr id="6" name="TextBox 37"/>
          <p:cNvSpPr txBox="1"/>
          <p:nvPr/>
        </p:nvSpPr>
        <p:spPr>
          <a:xfrm>
            <a:off x="4580508" y="1792648"/>
            <a:ext cx="3881452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Home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 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&gt; 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산림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자전거길 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&gt;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 산 상세페이지</a:t>
            </a:r>
          </a:p>
        </p:txBody>
      </p:sp>
      <p:sp>
        <p:nvSpPr>
          <p:cNvPr id="7" name="TextBox 38"/>
          <p:cNvSpPr txBox="1"/>
          <p:nvPr/>
        </p:nvSpPr>
        <p:spPr>
          <a:xfrm>
            <a:off x="4434687" y="1196486"/>
            <a:ext cx="4202123" cy="5732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산 정보</a:t>
            </a:r>
          </a:p>
        </p:txBody>
      </p:sp>
      <p:sp>
        <p:nvSpPr>
          <p:cNvPr id="12" name="TextBox 37"/>
          <p:cNvSpPr txBox="1"/>
          <p:nvPr/>
        </p:nvSpPr>
        <p:spPr>
          <a:xfrm>
            <a:off x="3021677" y="5544589"/>
            <a:ext cx="6934018" cy="584775"/>
          </a:xfrm>
          <a:prstGeom prst="rect">
            <a:avLst/>
          </a:prstGeom>
          <a:solidFill>
            <a:schemeClr val="bg1"/>
          </a:solidFill>
        </p:spPr>
        <p:txBody>
          <a:bodyPr wrap="square" lIns="91440" tIns="45720" rIns="91440" bIns="45720" anchor="t">
            <a:spAutoFit/>
          </a:bodyPr>
          <a:lstStyle/>
          <a:p>
            <a:pPr marL="0" lvl="0" indent="0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ea typeface="맑은 고딕"/>
              </a:rPr>
              <a:t>설악산 </a:t>
            </a:r>
            <a:r>
              <a:rPr lang="en-US" altLang="ko-KR" sz="3200" b="1">
                <a:ea typeface="맑은 고딕"/>
              </a:rPr>
              <a:t>(</a:t>
            </a:r>
            <a:r>
              <a:rPr lang="ko-KR" altLang="en-US" sz="3200" b="1">
                <a:ea typeface="맑은 고딕"/>
              </a:rPr>
              <a:t>해발 고도 </a:t>
            </a:r>
            <a:r>
              <a:rPr kumimoji="0" lang="en-US" altLang="ko-KR" sz="3200" b="1" i="0" u="none" strike="noStrike" kern="1200" cap="none" spc="0" normalizeH="0" baseline="0">
                <a:ea typeface="맑은 고딕"/>
              </a:rPr>
              <a:t>1708m)</a:t>
            </a:r>
            <a:endParaRPr kumimoji="0" lang="ko-KR" altLang="en-US" sz="3200" b="1" i="0" u="none" strike="noStrike" kern="1200" cap="none" spc="0" normalizeH="0" baseline="0">
              <a:ea typeface="맑은 고딕"/>
            </a:endParaRPr>
          </a:p>
        </p:txBody>
      </p:sp>
      <p:sp>
        <p:nvSpPr>
          <p:cNvPr id="20" name="TextBox 37"/>
          <p:cNvSpPr txBox="1"/>
          <p:nvPr/>
        </p:nvSpPr>
        <p:spPr>
          <a:xfrm>
            <a:off x="1993397" y="6465778"/>
            <a:ext cx="3972053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600" b="1" i="0" u="none" strike="noStrike" kern="1200" cap="none" spc="0" normalizeH="0" baseline="0">
                <a:ea typeface="맑은 고딕"/>
              </a:rPr>
              <a:t>100</a:t>
            </a:r>
            <a:r>
              <a:rPr kumimoji="0" lang="ko-KR" altLang="en-US" sz="1600" b="1" i="0" u="none" strike="noStrike" kern="1200" cap="none" spc="0" normalizeH="0" baseline="0">
                <a:ea typeface="맑은 고딕"/>
              </a:rPr>
              <a:t>대 명산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2938175" y="6919037"/>
            <a:ext cx="7186510" cy="6929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ko-KR" altLang="en-US" sz="900"/>
              <a:t>남한에서 세 번째로 높은 봉우리인 한계령</a:t>
            </a:r>
            <a:r>
              <a:rPr lang="en-US" altLang="ko-KR" sz="900"/>
              <a:t>, </a:t>
            </a:r>
            <a:r>
              <a:rPr lang="ko-KR" altLang="en-US" sz="900"/>
              <a:t>마등령</a:t>
            </a:r>
            <a:r>
              <a:rPr lang="en-US" altLang="ko-KR" sz="900"/>
              <a:t>, </a:t>
            </a:r>
            <a:r>
              <a:rPr lang="ko-KR" altLang="en-US" sz="900"/>
              <a:t>미시령 등 수많은 고개와 산줄기 계곡들이 어우러져 한국을 대표하는 산악미의 극치를 이루고 있으며</a:t>
            </a:r>
            <a:r>
              <a:rPr lang="en-US" altLang="ko-KR" sz="900"/>
              <a:t>, </a:t>
            </a:r>
            <a:r>
              <a:rPr lang="ko-KR" altLang="en-US" sz="900"/>
              <a:t>국립공원</a:t>
            </a:r>
            <a:r>
              <a:rPr lang="en-US" altLang="ko-KR" sz="900"/>
              <a:t>(1970</a:t>
            </a:r>
            <a:r>
              <a:rPr lang="ko-KR" altLang="en-US" sz="900"/>
              <a:t>년 지정</a:t>
            </a:r>
            <a:r>
              <a:rPr lang="en-US" altLang="ko-KR" sz="900"/>
              <a:t>) </a:t>
            </a:r>
            <a:r>
              <a:rPr lang="ko-KR" altLang="en-US" sz="900"/>
              <a:t>및 유네스코의 생물권 보존지역으로 지정</a:t>
            </a:r>
            <a:r>
              <a:rPr lang="en-US" altLang="ko-KR" sz="900"/>
              <a:t>(1982</a:t>
            </a:r>
            <a:r>
              <a:rPr lang="ko-KR" altLang="en-US" sz="900"/>
              <a:t>년</a:t>
            </a:r>
            <a:r>
              <a:rPr lang="en-US" altLang="ko-KR" sz="900"/>
              <a:t>)</a:t>
            </a:r>
            <a:r>
              <a:rPr lang="ko-KR" altLang="en-US" sz="900"/>
              <a:t>되어 관리되고 있는 점 등을 고려하여 선정</a:t>
            </a:r>
            <a:r>
              <a:rPr lang="en-US" altLang="ko-KR" sz="900"/>
              <a:t>, </a:t>
            </a:r>
            <a:r>
              <a:rPr lang="ko-KR" altLang="en-US" sz="900"/>
              <a:t>백담사</a:t>
            </a:r>
            <a:r>
              <a:rPr lang="en-US" altLang="ko-KR" sz="900"/>
              <a:t>(</a:t>
            </a:r>
            <a:r>
              <a:rPr lang="ko-KR" altLang="en-US" sz="900"/>
              <a:t>百潭寺</a:t>
            </a:r>
            <a:r>
              <a:rPr lang="en-US" altLang="ko-KR" sz="900"/>
              <a:t>), </a:t>
            </a:r>
            <a:r>
              <a:rPr lang="ko-KR" altLang="en-US" sz="900"/>
              <a:t>봉정암</a:t>
            </a:r>
            <a:r>
              <a:rPr lang="en-US" altLang="ko-KR" sz="900"/>
              <a:t>(</a:t>
            </a:r>
            <a:r>
              <a:rPr lang="ko-KR" altLang="en-US" sz="900"/>
              <a:t>鳳頂菴</a:t>
            </a:r>
            <a:r>
              <a:rPr lang="en-US" altLang="ko-KR" sz="900"/>
              <a:t>), </a:t>
            </a:r>
            <a:r>
              <a:rPr lang="ko-KR" altLang="en-US" sz="900"/>
              <a:t>신흥사</a:t>
            </a:r>
            <a:r>
              <a:rPr lang="en-US" altLang="ko-KR" sz="900"/>
              <a:t>(</a:t>
            </a:r>
            <a:r>
              <a:rPr lang="ko-KR" altLang="en-US" sz="900"/>
              <a:t>新興寺</a:t>
            </a:r>
            <a:r>
              <a:rPr lang="en-US" altLang="ko-KR" sz="900"/>
              <a:t>), </a:t>
            </a:r>
            <a:r>
              <a:rPr lang="ko-KR" altLang="en-US" sz="900"/>
              <a:t>계조암</a:t>
            </a:r>
            <a:r>
              <a:rPr lang="en-US" altLang="ko-KR" sz="900"/>
              <a:t>(</a:t>
            </a:r>
            <a:r>
              <a:rPr lang="ko-KR" altLang="en-US" sz="900"/>
              <a:t>繼祖菴</a:t>
            </a:r>
            <a:r>
              <a:rPr lang="en-US" altLang="ko-KR" sz="900"/>
              <a:t>), </a:t>
            </a:r>
            <a:r>
              <a:rPr lang="ko-KR" altLang="en-US" sz="900"/>
              <a:t>오세암</a:t>
            </a:r>
            <a:r>
              <a:rPr lang="en-US" altLang="ko-KR" sz="900"/>
              <a:t>(</a:t>
            </a:r>
            <a:r>
              <a:rPr lang="ko-KR" altLang="en-US" sz="900"/>
              <a:t>五歲庵</a:t>
            </a:r>
            <a:r>
              <a:rPr lang="en-US" altLang="ko-KR" sz="900"/>
              <a:t>), </a:t>
            </a:r>
            <a:r>
              <a:rPr lang="ko-KR" altLang="en-US" sz="900"/>
              <a:t>흔들바위</a:t>
            </a:r>
            <a:r>
              <a:rPr lang="en-US" altLang="ko-KR" sz="900"/>
              <a:t>, </a:t>
            </a:r>
            <a:r>
              <a:rPr lang="ko-KR" altLang="en-US" sz="900"/>
              <a:t>토왕성폭포</a:t>
            </a:r>
            <a:r>
              <a:rPr lang="en-US" altLang="ko-KR" sz="900"/>
              <a:t>, </a:t>
            </a:r>
            <a:r>
              <a:rPr lang="ko-KR" altLang="en-US" sz="900"/>
              <a:t>대승폭포 등이 특히 유명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2916057" y="8013443"/>
            <a:ext cx="7751033" cy="147732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900"/>
              <a:t>설악산은 한라산</a:t>
            </a:r>
            <a:r>
              <a:rPr lang="en-US" altLang="ko-KR" sz="900"/>
              <a:t>(1,947.3m),</a:t>
            </a:r>
            <a:r>
              <a:rPr lang="ko-KR" altLang="en-US" sz="900"/>
              <a:t>지리산</a:t>
            </a:r>
            <a:r>
              <a:rPr lang="en-US" altLang="ko-KR" sz="900"/>
              <a:t>(1,915.4m)</a:t>
            </a:r>
            <a:r>
              <a:rPr lang="ko-KR" altLang="en-US" sz="900"/>
              <a:t>에 이어 남한에서 세 번째로 높은 산으로 강원도 속초시와 양양군</a:t>
            </a:r>
            <a:r>
              <a:rPr lang="en-US" altLang="ko-KR" sz="900"/>
              <a:t>,</a:t>
            </a:r>
            <a:r>
              <a:rPr lang="ko-KR" altLang="en-US" sz="900"/>
              <a:t>인제군에 걸쳐 있다</a:t>
            </a:r>
            <a:r>
              <a:rPr lang="en-US" altLang="ko-KR" sz="900"/>
              <a:t>.</a:t>
            </a:r>
            <a:r>
              <a:rPr lang="ko-KR" altLang="en-US" sz="900"/>
              <a:t>옛 문헌을 보면 지금의 대청봉이 있는 양양</a:t>
            </a:r>
            <a:r>
              <a:rPr lang="en-US" altLang="ko-KR" sz="900"/>
              <a:t>, </a:t>
            </a:r>
            <a:r>
              <a:rPr lang="ko-KR" altLang="en-US" sz="900"/>
              <a:t>속초의 산만을 </a:t>
            </a:r>
            <a:r>
              <a:rPr lang="en-US" altLang="ko-KR" sz="900"/>
              <a:t>`</a:t>
            </a:r>
            <a:r>
              <a:rPr lang="ko-KR" altLang="en-US" sz="900"/>
              <a:t>설악</a:t>
            </a:r>
            <a:r>
              <a:rPr lang="en-US" altLang="ko-KR" sz="900"/>
              <a:t>'</a:t>
            </a:r>
            <a:r>
              <a:rPr lang="ko-KR" altLang="en-US" sz="900"/>
              <a:t>이라 제한하였고 귀때기청봉이 있는 인제쪽의 산을 </a:t>
            </a:r>
            <a:r>
              <a:rPr lang="en-US" altLang="ko-KR" sz="900"/>
              <a:t>`</a:t>
            </a:r>
            <a:r>
              <a:rPr lang="ko-KR" altLang="en-US" sz="900"/>
              <a:t>한계산</a:t>
            </a:r>
            <a:r>
              <a:rPr lang="en-US" altLang="ko-KR" sz="900"/>
              <a:t>'</a:t>
            </a:r>
            <a:r>
              <a:rPr lang="ko-KR" altLang="en-US" sz="900"/>
              <a:t>이라 따로 지칭했다</a:t>
            </a:r>
            <a:r>
              <a:rPr lang="en-US" altLang="ko-KR" sz="900"/>
              <a:t>. </a:t>
            </a:r>
            <a:r>
              <a:rPr lang="ko-KR" altLang="en-US" sz="900"/>
              <a:t>그 예로 안산 남쪽 장수대 부근에 있는 한계산성이 이를 뒷받침하고 있다</a:t>
            </a:r>
            <a:r>
              <a:rPr lang="en-US" altLang="ko-KR" sz="900"/>
              <a:t>. </a:t>
            </a:r>
            <a:r>
              <a:rPr lang="ko-KR" altLang="en-US" sz="900"/>
              <a:t>진부령에서 대청봉까지 이어지는 북주능의 백미는 뭐니뭐니 해도 수많은 암봉들로 구성된 공룡능선인데 이 코스가 바로 북주능의 등뼈 역할을 하는 공룡능선을 가장 짧은 시간에 주파할 수 있는 길이다</a:t>
            </a:r>
            <a:r>
              <a:rPr lang="en-US" altLang="ko-KR" sz="900"/>
              <a:t>. </a:t>
            </a:r>
            <a:r>
              <a:rPr lang="ko-KR" altLang="en-US" sz="900"/>
              <a:t>이 능선은 </a:t>
            </a:r>
            <a:r>
              <a:rPr lang="en-US" altLang="ko-KR" sz="900"/>
              <a:t>1963</a:t>
            </a:r>
            <a:r>
              <a:rPr lang="ko-KR" altLang="en-US" sz="900"/>
              <a:t>년 겨울</a:t>
            </a:r>
            <a:r>
              <a:rPr lang="en-US" altLang="ko-KR" sz="900"/>
              <a:t>, </a:t>
            </a:r>
            <a:r>
              <a:rPr lang="ko-KR" altLang="en-US" sz="900"/>
              <a:t>당시 한국의 암벽등반 선구자이던 선우증옥</a:t>
            </a:r>
            <a:r>
              <a:rPr lang="en-US" altLang="ko-KR" sz="900"/>
              <a:t>, </a:t>
            </a:r>
            <a:r>
              <a:rPr lang="ko-KR" altLang="en-US" sz="900"/>
              <a:t>정규현</a:t>
            </a:r>
            <a:r>
              <a:rPr lang="en-US" altLang="ko-KR" sz="900"/>
              <a:t>, </a:t>
            </a:r>
            <a:r>
              <a:rPr lang="ko-KR" altLang="en-US" sz="900"/>
              <a:t>채태웅씨 등이 처음으로 완등한 이후 산악인들로부터 각광을 받다가 최근엔 일반인들도 쉽게 할 수 있을 만큼 등산로가 잘 닦여있다</a:t>
            </a:r>
            <a:r>
              <a:rPr lang="en-US" altLang="ko-KR" sz="900"/>
              <a:t>.</a:t>
            </a:r>
            <a:r>
              <a:rPr lang="ko-KR" altLang="en-US" sz="900"/>
              <a:t>백두산에서 남쪽으로 내리뻗어 이 땅의 기나긴 등뼈를 이루는 백두대간의 허리를 받들고 있는 설악산은 북의 금강산과 남의 오대산 사이에 솟아있는 천하의 명산으로 우리나라 관광명소 </a:t>
            </a:r>
            <a:r>
              <a:rPr lang="en-US" altLang="ko-KR" sz="900"/>
              <a:t>1</a:t>
            </a:r>
            <a:r>
              <a:rPr lang="ko-KR" altLang="en-US" sz="900"/>
              <a:t>호로 꼽힌다</a:t>
            </a:r>
            <a:r>
              <a:rPr lang="en-US" altLang="ko-KR" sz="900"/>
              <a:t>. </a:t>
            </a:r>
            <a:r>
              <a:rPr lang="ko-KR" altLang="en-US" sz="900"/>
              <a:t>지난 </a:t>
            </a:r>
            <a:r>
              <a:rPr lang="en-US" altLang="ko-KR" sz="900"/>
              <a:t>1965</a:t>
            </a:r>
            <a:r>
              <a:rPr lang="ko-KR" altLang="en-US" sz="900"/>
              <a:t>년 </a:t>
            </a:r>
            <a:r>
              <a:rPr lang="en-US" altLang="ko-KR" sz="900"/>
              <a:t>11</a:t>
            </a:r>
            <a:r>
              <a:rPr lang="ko-KR" altLang="en-US" sz="900"/>
              <a:t>월 </a:t>
            </a:r>
            <a:r>
              <a:rPr lang="en-US" altLang="ko-KR" sz="900"/>
              <a:t>5</a:t>
            </a:r>
            <a:r>
              <a:rPr lang="ko-KR" altLang="en-US" sz="900"/>
              <a:t>일 천연기념물지구</a:t>
            </a:r>
            <a:r>
              <a:rPr lang="en-US" altLang="ko-KR" sz="900"/>
              <a:t>(163.4㎞), `69</a:t>
            </a:r>
            <a:r>
              <a:rPr lang="ko-KR" altLang="en-US" sz="900"/>
              <a:t>년 관광지</a:t>
            </a:r>
            <a:r>
              <a:rPr lang="en-US" altLang="ko-KR" sz="900"/>
              <a:t>(16.2㎞) </a:t>
            </a:r>
            <a:r>
              <a:rPr lang="ko-KR" altLang="en-US" sz="900"/>
              <a:t>그리고 </a:t>
            </a:r>
            <a:r>
              <a:rPr lang="en-US" altLang="ko-KR" sz="900"/>
              <a:t>'70</a:t>
            </a:r>
            <a:r>
              <a:rPr lang="ko-KR" altLang="en-US" sz="900"/>
              <a:t>년에는 국립공원</a:t>
            </a:r>
            <a:r>
              <a:rPr lang="en-US" altLang="ko-KR" sz="900"/>
              <a:t>(174㎞)</a:t>
            </a:r>
            <a:r>
              <a:rPr lang="ko-KR" altLang="en-US" sz="900"/>
              <a:t>으로 각각 지정되었다</a:t>
            </a:r>
            <a:r>
              <a:rPr lang="en-US" altLang="ko-KR" sz="900"/>
              <a:t>. </a:t>
            </a:r>
            <a:r>
              <a:rPr lang="ko-KR" altLang="en-US" sz="900"/>
              <a:t>그리고 </a:t>
            </a:r>
            <a:r>
              <a:rPr lang="en-US" altLang="ko-KR" sz="900"/>
              <a:t>1971</a:t>
            </a:r>
            <a:r>
              <a:rPr lang="ko-KR" altLang="en-US" sz="900"/>
              <a:t>년 </a:t>
            </a:r>
            <a:r>
              <a:rPr lang="en-US" altLang="ko-KR" sz="900"/>
              <a:t>9</a:t>
            </a:r>
            <a:r>
              <a:rPr lang="ko-KR" altLang="en-US" sz="900"/>
              <a:t>월에는 설악산 국립공원 관리사무소가 개설 되었고 </a:t>
            </a:r>
            <a:r>
              <a:rPr lang="en-US" altLang="ko-KR" sz="900"/>
              <a:t>`77</a:t>
            </a:r>
            <a:r>
              <a:rPr lang="ko-KR" altLang="en-US" sz="900"/>
              <a:t>년 </a:t>
            </a:r>
            <a:r>
              <a:rPr lang="en-US" altLang="ko-KR" sz="900"/>
              <a:t>'78</a:t>
            </a:r>
            <a:r>
              <a:rPr lang="ko-KR" altLang="en-US" sz="900"/>
              <a:t>년 두차례에 걸쳐 </a:t>
            </a:r>
            <a:r>
              <a:rPr lang="en-US" altLang="ko-KR" sz="900"/>
              <a:t>354.6㎞</a:t>
            </a:r>
            <a:r>
              <a:rPr lang="ko-KR" altLang="en-US" sz="900"/>
              <a:t>로 확장되었으며</a:t>
            </a:r>
            <a:r>
              <a:rPr lang="en-US" altLang="ko-KR" sz="900"/>
              <a:t>, </a:t>
            </a:r>
            <a:r>
              <a:rPr lang="ko-KR" altLang="en-US" sz="900"/>
              <a:t>그 후 다시 </a:t>
            </a:r>
            <a:r>
              <a:rPr lang="en-US" altLang="ko-KR" sz="900"/>
              <a:t>374㎞</a:t>
            </a:r>
            <a:r>
              <a:rPr lang="ko-KR" altLang="en-US" sz="900"/>
              <a:t>로 넓이를 확대하였다</a:t>
            </a:r>
            <a:r>
              <a:rPr lang="en-US" altLang="ko-KR" sz="900"/>
              <a:t>. </a:t>
            </a:r>
            <a:r>
              <a:rPr lang="ko-KR" altLang="en-US" sz="900"/>
              <a:t>울산암 등산로 초입에 있는 신흥사는 대한불교 조계종 제</a:t>
            </a:r>
            <a:r>
              <a:rPr lang="en-US" altLang="ko-KR" sz="900"/>
              <a:t>3</a:t>
            </a:r>
            <a:r>
              <a:rPr lang="ko-KR" altLang="en-US" sz="900"/>
              <a:t>교구 본사로 설악산의 대표적 사찰이다</a:t>
            </a:r>
            <a:r>
              <a:rPr lang="en-US" altLang="ko-KR" sz="900"/>
              <a:t>. </a:t>
            </a:r>
            <a:r>
              <a:rPr lang="ko-KR" altLang="en-US" sz="900"/>
              <a:t>신라때 자장율사가 노루목근처에 향성사로 창건했다가 조선조때 현위치에 다시 세웠다고 한다</a:t>
            </a:r>
            <a:r>
              <a:rPr lang="en-US" altLang="ko-KR" sz="900"/>
              <a:t>.</a:t>
            </a:r>
            <a:endParaRPr lang="ko-KR" altLang="en-US" sz="900"/>
          </a:p>
        </p:txBody>
      </p:sp>
      <p:sp>
        <p:nvSpPr>
          <p:cNvPr id="46" name="직사각형 45"/>
          <p:cNvSpPr/>
          <p:nvPr/>
        </p:nvSpPr>
        <p:spPr>
          <a:xfrm>
            <a:off x="1" y="-11916"/>
            <a:ext cx="13208000" cy="799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5"/>
          <a:srcRect r="30450"/>
          <a:stretch>
            <a:fillRect/>
          </a:stretch>
        </p:blipFill>
        <p:spPr>
          <a:xfrm>
            <a:off x="236183" y="51090"/>
            <a:ext cx="891476" cy="682779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349770" y="371367"/>
            <a:ext cx="7287040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49" name="사각형: 둥근 모서리 48"/>
          <p:cNvSpPr/>
          <p:nvPr/>
        </p:nvSpPr>
        <p:spPr>
          <a:xfrm>
            <a:off x="9748518" y="286686"/>
            <a:ext cx="918572" cy="433130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50" name="사각형: 둥근 모서리 49"/>
          <p:cNvSpPr/>
          <p:nvPr/>
        </p:nvSpPr>
        <p:spPr>
          <a:xfrm>
            <a:off x="10744643" y="285688"/>
            <a:ext cx="1113587" cy="4331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57" name="TextBox 37"/>
          <p:cNvSpPr txBox="1"/>
          <p:nvPr/>
        </p:nvSpPr>
        <p:spPr>
          <a:xfrm>
            <a:off x="2918320" y="7637227"/>
            <a:ext cx="2898802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 lIns="91440" tIns="45720" rIns="91440" bIns="45720" anchor="t">
            <a:spAutoFit/>
          </a:bodyPr>
          <a:lstStyle/>
          <a:p>
            <a:pPr marL="0" lvl="0" indent="0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600" b="1" i="0" u="none" strike="noStrike" kern="1200" cap="none" spc="0" normalizeH="0" baseline="0">
                <a:ea typeface="맑은 고딕"/>
              </a:rPr>
              <a:t>상세정보</a:t>
            </a:r>
          </a:p>
        </p:txBody>
      </p:sp>
      <p:sp>
        <p:nvSpPr>
          <p:cNvPr id="58" name="직사각형 57"/>
          <p:cNvSpPr/>
          <p:nvPr/>
        </p:nvSpPr>
        <p:spPr>
          <a:xfrm>
            <a:off x="3184203" y="5282122"/>
            <a:ext cx="1443608" cy="247418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ko-KR" sz="1000" b="1">
                <a:solidFill>
                  <a:schemeClr val="accent1"/>
                </a:solidFill>
              </a:rPr>
              <a:t> </a:t>
            </a:r>
            <a:r>
              <a:rPr lang="ko-KR" altLang="en-US" sz="1000" b="1">
                <a:solidFill>
                  <a:schemeClr val="accent1"/>
                </a:solidFill>
              </a:rPr>
              <a:t>강원도 속초시 설악동</a:t>
            </a:r>
          </a:p>
        </p:txBody>
      </p:sp>
      <p:pic>
        <p:nvPicPr>
          <p:cNvPr id="65" name="그림 64" descr="산, 실외, 하늘, 자연이(가) 표시된 사진  자동 생성된 설명"/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t="-530" b="-610"/>
          <a:stretch>
            <a:fillRect/>
          </a:stretch>
        </p:blipFill>
        <p:spPr>
          <a:xfrm>
            <a:off x="5005004" y="2877917"/>
            <a:ext cx="3631806" cy="2243270"/>
          </a:xfrm>
          <a:prstGeom prst="rect">
            <a:avLst/>
          </a:prstGeom>
        </p:spPr>
      </p:pic>
      <p:pic>
        <p:nvPicPr>
          <p:cNvPr id="66" name="그림 65" descr="산, 실외, 하늘, 자연이(가) 표시된 사진  자동 생성된 설명"/>
          <p:cNvPicPr>
            <a:picLocks noChangeAspect="1"/>
          </p:cNvPicPr>
          <p:nvPr/>
        </p:nvPicPr>
        <p:blipFill rotWithShape="1">
          <a:blip r:embed="rId4">
            <a:alphaModFix amt="85000"/>
          </a:blip>
          <a:srcRect t="-530" b="-610"/>
          <a:stretch>
            <a:fillRect/>
          </a:stretch>
        </p:blipFill>
        <p:spPr>
          <a:xfrm>
            <a:off x="8714411" y="2877917"/>
            <a:ext cx="3631806" cy="2243270"/>
          </a:xfrm>
          <a:prstGeom prst="rect">
            <a:avLst/>
          </a:prstGeom>
        </p:spPr>
      </p:pic>
      <p:sp>
        <p:nvSpPr>
          <p:cNvPr id="59" name="화살표: 오른쪽 58"/>
          <p:cNvSpPr/>
          <p:nvPr/>
        </p:nvSpPr>
        <p:spPr>
          <a:xfrm>
            <a:off x="11912438" y="3610855"/>
            <a:ext cx="863600" cy="67010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68" name="화살표: 오른쪽 67"/>
          <p:cNvSpPr/>
          <p:nvPr/>
        </p:nvSpPr>
        <p:spPr>
          <a:xfrm rot="10800000">
            <a:off x="544777" y="3588520"/>
            <a:ext cx="863600" cy="670101"/>
          </a:xfrm>
          <a:prstGeom prst="rightArrow">
            <a:avLst>
              <a:gd name="adj1" fmla="val 50000"/>
              <a:gd name="adj2" fmla="val 50000"/>
            </a:avLst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sp>
        <p:nvSpPr>
          <p:cNvPr id="70" name="TextBox 69"/>
          <p:cNvSpPr txBox="1"/>
          <p:nvPr/>
        </p:nvSpPr>
        <p:spPr>
          <a:xfrm>
            <a:off x="2930571" y="6129894"/>
            <a:ext cx="8258628" cy="33855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1600"/>
              <a:t>섬세한 비경 두루 갖춘 팔방미인</a:t>
            </a:r>
          </a:p>
        </p:txBody>
      </p:sp>
      <p:grpSp>
        <p:nvGrpSpPr>
          <p:cNvPr id="64" name="그룹 63"/>
          <p:cNvGrpSpPr/>
          <p:nvPr/>
        </p:nvGrpSpPr>
        <p:grpSpPr>
          <a:xfrm>
            <a:off x="3036373" y="6526692"/>
            <a:ext cx="327351" cy="192613"/>
            <a:chOff x="8461960" y="6092232"/>
            <a:chExt cx="3158559" cy="1689527"/>
          </a:xfrm>
        </p:grpSpPr>
        <p:sp>
          <p:nvSpPr>
            <p:cNvPr id="62" name="이등변 삼각형 61"/>
            <p:cNvSpPr/>
            <p:nvPr/>
          </p:nvSpPr>
          <p:spPr>
            <a:xfrm>
              <a:off x="8461960" y="6092232"/>
              <a:ext cx="2282683" cy="1582127"/>
            </a:xfrm>
            <a:prstGeom prst="triangle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  <p:sp>
          <p:nvSpPr>
            <p:cNvPr id="74" name="이등변 삼각형 73"/>
            <p:cNvSpPr/>
            <p:nvPr/>
          </p:nvSpPr>
          <p:spPr>
            <a:xfrm>
              <a:off x="9337836" y="6199632"/>
              <a:ext cx="2282683" cy="1582127"/>
            </a:xfrm>
            <a:prstGeom prst="triangle">
              <a:avLst>
                <a:gd name="adj" fmla="val 50000"/>
              </a:avLst>
            </a:prstGeom>
            <a:solidFill>
              <a:schemeClr val="accent6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sp>
        <p:nvSpPr>
          <p:cNvPr id="78" name="직사각형 9"/>
          <p:cNvSpPr/>
          <p:nvPr/>
        </p:nvSpPr>
        <p:spPr>
          <a:xfrm>
            <a:off x="0" y="0"/>
            <a:ext cx="3600451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51" b="0" i="0" u="none" strike="noStrike" kern="1200" cap="none" spc="0" normalizeH="0" baseline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산 정보 상세페이지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그림 22">
            <a:extLst>
              <a:ext uri="{FF2B5EF4-FFF2-40B4-BE49-F238E27FC236}">
                <a16:creationId xmlns:a16="http://schemas.microsoft.com/office/drawing/2014/main" id="{3273EEEB-1605-490B-A624-1F5784C3FF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3004479" y="2849152"/>
            <a:ext cx="7707268" cy="3612474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95F2CDC3-ABCC-42DF-A4A2-A9CC846D20B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33856"/>
          <a:stretch/>
        </p:blipFill>
        <p:spPr>
          <a:xfrm>
            <a:off x="3169106" y="3459852"/>
            <a:ext cx="7497984" cy="2533029"/>
          </a:xfrm>
          <a:prstGeom prst="rect">
            <a:avLst/>
          </a:prstGeom>
        </p:spPr>
      </p:pic>
      <p:pic>
        <p:nvPicPr>
          <p:cNvPr id="51" name="그림 50"/>
          <p:cNvPicPr>
            <a:picLocks noChangeAspect="1"/>
          </p:cNvPicPr>
          <p:nvPr/>
        </p:nvPicPr>
        <p:blipFill rotWithShape="1">
          <a:blip r:embed="rId4"/>
          <a:srcRect b="-360"/>
          <a:stretch>
            <a:fillRect/>
          </a:stretch>
        </p:blipFill>
        <p:spPr>
          <a:xfrm>
            <a:off x="-592" y="794069"/>
            <a:ext cx="13208592" cy="2046667"/>
          </a:xfrm>
          <a:prstGeom prst="rect">
            <a:avLst/>
          </a:prstGeom>
        </p:spPr>
      </p:pic>
      <p:sp>
        <p:nvSpPr>
          <p:cNvPr id="6" name="TextBox 37"/>
          <p:cNvSpPr txBox="1"/>
          <p:nvPr/>
        </p:nvSpPr>
        <p:spPr>
          <a:xfrm>
            <a:off x="4580508" y="1792648"/>
            <a:ext cx="3881452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Home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 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&gt; 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산림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자전거길 </a:t>
            </a:r>
            <a:r>
              <a:rPr kumimoji="0" lang="en-US" altLang="ko-KR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&gt;</a:t>
            </a:r>
            <a:r>
              <a:rPr kumimoji="0" lang="ko-KR" altLang="en-US" sz="1100" b="0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 산 상세페이지</a:t>
            </a:r>
          </a:p>
        </p:txBody>
      </p:sp>
      <p:sp>
        <p:nvSpPr>
          <p:cNvPr id="7" name="TextBox 38"/>
          <p:cNvSpPr txBox="1"/>
          <p:nvPr/>
        </p:nvSpPr>
        <p:spPr>
          <a:xfrm>
            <a:off x="4434687" y="1196486"/>
            <a:ext cx="4202123" cy="573259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1" i="0" u="none" strike="noStrike" kern="1200" cap="none" spc="0" normalizeH="0" baseline="0">
                <a:solidFill>
                  <a:srgbClr val="FFFFFF"/>
                </a:solidFill>
                <a:ea typeface="맑은 고딕"/>
              </a:rPr>
              <a:t>산 정보</a:t>
            </a:r>
          </a:p>
        </p:txBody>
      </p:sp>
      <p:sp>
        <p:nvSpPr>
          <p:cNvPr id="46" name="직사각형 45"/>
          <p:cNvSpPr/>
          <p:nvPr/>
        </p:nvSpPr>
        <p:spPr>
          <a:xfrm>
            <a:off x="1" y="-11916"/>
            <a:ext cx="13208000" cy="799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47" name="그림 46"/>
          <p:cNvPicPr>
            <a:picLocks noChangeAspect="1"/>
          </p:cNvPicPr>
          <p:nvPr/>
        </p:nvPicPr>
        <p:blipFill rotWithShape="1">
          <a:blip r:embed="rId5"/>
          <a:srcRect r="30450"/>
          <a:stretch>
            <a:fillRect/>
          </a:stretch>
        </p:blipFill>
        <p:spPr>
          <a:xfrm>
            <a:off x="236183" y="51090"/>
            <a:ext cx="891476" cy="682779"/>
          </a:xfrm>
          <a:prstGeom prst="rect">
            <a:avLst/>
          </a:prstGeom>
        </p:spPr>
      </p:pic>
      <p:sp>
        <p:nvSpPr>
          <p:cNvPr id="48" name="TextBox 47"/>
          <p:cNvSpPr txBox="1"/>
          <p:nvPr/>
        </p:nvSpPr>
        <p:spPr>
          <a:xfrm>
            <a:off x="1349770" y="371367"/>
            <a:ext cx="7287040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49" name="사각형: 둥근 모서리 48"/>
          <p:cNvSpPr/>
          <p:nvPr/>
        </p:nvSpPr>
        <p:spPr>
          <a:xfrm>
            <a:off x="9748518" y="286686"/>
            <a:ext cx="918572" cy="433130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50" name="사각형: 둥근 모서리 49"/>
          <p:cNvSpPr/>
          <p:nvPr/>
        </p:nvSpPr>
        <p:spPr>
          <a:xfrm>
            <a:off x="10744643" y="285688"/>
            <a:ext cx="1113587" cy="4331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28" name="TextBox 37"/>
          <p:cNvSpPr txBox="1"/>
          <p:nvPr/>
        </p:nvSpPr>
        <p:spPr>
          <a:xfrm>
            <a:off x="2951780" y="6227242"/>
            <a:ext cx="2119410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b="1" i="0" u="none" strike="noStrike" kern="1200" cap="none" spc="0" normalizeH="0" baseline="0">
                <a:ea typeface="맑은 고딕"/>
              </a:rPr>
              <a:t>교통정보상세내용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169107" y="6594090"/>
            <a:ext cx="7384575" cy="41549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700"/>
              <a:t>기점은 속초다</a:t>
            </a:r>
            <a:r>
              <a:rPr lang="en-US" altLang="ko-KR" sz="700"/>
              <a:t>.</a:t>
            </a:r>
            <a:r>
              <a:rPr lang="ko-KR" altLang="en-US" sz="700"/>
              <a:t>서울 동서울종합터미널과 강남고속버스터미널에서 고속버스가 </a:t>
            </a:r>
            <a:r>
              <a:rPr lang="en-US" altLang="ko-KR" sz="700"/>
              <a:t>30</a:t>
            </a:r>
            <a:r>
              <a:rPr lang="ko-KR" altLang="en-US" sz="700"/>
              <a:t>분 간격으로 있고 심야버스도 두 편 있다</a:t>
            </a:r>
            <a:r>
              <a:rPr lang="en-US" altLang="ko-KR" sz="700"/>
              <a:t>.</a:t>
            </a:r>
            <a:r>
              <a:rPr lang="ko-KR" altLang="en-US" sz="700"/>
              <a:t>속초로 시외버스가 다니는 도시는 부산</a:t>
            </a:r>
            <a:r>
              <a:rPr lang="en-US" altLang="ko-KR" sz="700"/>
              <a:t>, </a:t>
            </a:r>
            <a:r>
              <a:rPr lang="ko-KR" altLang="en-US" sz="700"/>
              <a:t>대구</a:t>
            </a:r>
            <a:r>
              <a:rPr lang="en-US" altLang="ko-KR" sz="700"/>
              <a:t>, </a:t>
            </a:r>
            <a:r>
              <a:rPr lang="ko-KR" altLang="en-US" sz="700"/>
              <a:t>광주</a:t>
            </a:r>
            <a:r>
              <a:rPr lang="en-US" altLang="ko-KR" sz="700"/>
              <a:t>, </a:t>
            </a:r>
            <a:r>
              <a:rPr lang="ko-KR" altLang="en-US" sz="700"/>
              <a:t>대전</a:t>
            </a:r>
            <a:r>
              <a:rPr lang="en-US" altLang="ko-KR" sz="700"/>
              <a:t>, </a:t>
            </a:r>
            <a:r>
              <a:rPr lang="ko-KR" altLang="en-US" sz="700"/>
              <a:t>울산</a:t>
            </a:r>
            <a:r>
              <a:rPr lang="en-US" altLang="ko-KR" sz="700"/>
              <a:t>, </a:t>
            </a:r>
            <a:r>
              <a:rPr lang="ko-KR" altLang="en-US" sz="700"/>
              <a:t>수원</a:t>
            </a:r>
            <a:r>
              <a:rPr lang="en-US" altLang="ko-KR" sz="700"/>
              <a:t>, </a:t>
            </a:r>
            <a:r>
              <a:rPr lang="ko-KR" altLang="en-US" sz="700"/>
              <a:t>성남</a:t>
            </a:r>
            <a:r>
              <a:rPr lang="en-US" altLang="ko-KR" sz="700"/>
              <a:t>, </a:t>
            </a:r>
            <a:r>
              <a:rPr lang="ko-KR" altLang="en-US" sz="700"/>
              <a:t>춘천</a:t>
            </a:r>
            <a:r>
              <a:rPr lang="en-US" altLang="ko-KR" sz="700"/>
              <a:t>, </a:t>
            </a:r>
            <a:r>
              <a:rPr lang="ko-KR" altLang="en-US" sz="700"/>
              <a:t>안산</a:t>
            </a:r>
            <a:r>
              <a:rPr lang="en-US" altLang="ko-KR" sz="700"/>
              <a:t>, </a:t>
            </a:r>
            <a:r>
              <a:rPr lang="ko-KR" altLang="en-US" sz="700"/>
              <a:t>일산</a:t>
            </a:r>
            <a:r>
              <a:rPr lang="en-US" altLang="ko-KR" sz="700"/>
              <a:t>, </a:t>
            </a:r>
            <a:r>
              <a:rPr lang="ko-KR" altLang="en-US" sz="700"/>
              <a:t>의정부</a:t>
            </a:r>
            <a:r>
              <a:rPr lang="en-US" altLang="ko-KR" sz="700"/>
              <a:t>, </a:t>
            </a:r>
            <a:r>
              <a:rPr lang="ko-KR" altLang="en-US" sz="700"/>
              <a:t>충주</a:t>
            </a:r>
            <a:r>
              <a:rPr lang="en-US" altLang="ko-KR" sz="700"/>
              <a:t>, </a:t>
            </a:r>
            <a:r>
              <a:rPr lang="ko-KR" altLang="en-US" sz="700"/>
              <a:t>태백</a:t>
            </a:r>
            <a:r>
              <a:rPr lang="en-US" altLang="ko-KR" sz="700"/>
              <a:t>, </a:t>
            </a:r>
            <a:r>
              <a:rPr lang="ko-KR" altLang="en-US" sz="700"/>
              <a:t>포천 등이다</a:t>
            </a:r>
            <a:r>
              <a:rPr lang="en-US" altLang="ko-KR" sz="700"/>
              <a:t>.</a:t>
            </a:r>
            <a:r>
              <a:rPr lang="ko-KR" altLang="en-US" sz="700"/>
              <a:t>내설악 방면은 동서울동합터미널이나 상봉터미널에서 홍천 경유 직행을 이용한다</a:t>
            </a:r>
            <a:r>
              <a:rPr lang="en-US" altLang="ko-KR" sz="700"/>
              <a:t>.- </a:t>
            </a:r>
            <a:r>
              <a:rPr lang="ko-KR" altLang="en-US" sz="700"/>
              <a:t>속초→설악동</a:t>
            </a:r>
            <a:r>
              <a:rPr lang="en-US" altLang="ko-KR" sz="700"/>
              <a:t>: 7</a:t>
            </a:r>
            <a:r>
              <a:rPr lang="ko-KR" altLang="en-US" sz="700"/>
              <a:t>번</a:t>
            </a:r>
            <a:r>
              <a:rPr lang="en-US" altLang="ko-KR" sz="700"/>
              <a:t>, 7-1</a:t>
            </a:r>
            <a:r>
              <a:rPr lang="ko-KR" altLang="en-US" sz="700"/>
              <a:t>번 시내버스 </a:t>
            </a:r>
            <a:r>
              <a:rPr lang="en-US" altLang="ko-KR" sz="700"/>
              <a:t>10</a:t>
            </a:r>
            <a:r>
              <a:rPr lang="ko-KR" altLang="en-US" sz="700"/>
              <a:t>분 간격 운행 </a:t>
            </a:r>
          </a:p>
        </p:txBody>
      </p:sp>
      <p:sp>
        <p:nvSpPr>
          <p:cNvPr id="30" name="TextBox 37"/>
          <p:cNvSpPr txBox="1"/>
          <p:nvPr/>
        </p:nvSpPr>
        <p:spPr>
          <a:xfrm>
            <a:off x="3054738" y="7024393"/>
            <a:ext cx="1820985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b="1" i="0" u="none" strike="noStrike" kern="1200" cap="none" spc="0" normalizeH="0" baseline="0">
                <a:ea typeface="맑은 고딕"/>
              </a:rPr>
              <a:t>산행 </a:t>
            </a:r>
            <a:r>
              <a:rPr lang="en-US" altLang="ko-KR" b="1">
                <a:ea typeface="맑은 고딕"/>
              </a:rPr>
              <a:t>Point</a:t>
            </a:r>
            <a:endParaRPr kumimoji="0" lang="ko-KR" altLang="en-US" b="1" i="0" u="none" strike="noStrike" kern="1200" cap="none" spc="0" normalizeH="0" baseline="0">
              <a:ea typeface="맑은 고딕"/>
            </a:endParaRPr>
          </a:p>
        </p:txBody>
      </p:sp>
      <p:pic>
        <p:nvPicPr>
          <p:cNvPr id="31" name="Picture 3"/>
          <p:cNvPicPr>
            <a:picLocks noChangeAspect="1" noChangeArrowheads="1"/>
          </p:cNvPicPr>
          <p:nvPr/>
        </p:nvPicPr>
        <p:blipFill rotWithShape="1">
          <a:blip r:embed="rId6"/>
          <a:srcRect/>
          <a:stretch>
            <a:fillRect/>
          </a:stretch>
        </p:blipFill>
        <p:spPr>
          <a:xfrm>
            <a:off x="3169107" y="8667614"/>
            <a:ext cx="7602057" cy="1063117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sp>
        <p:nvSpPr>
          <p:cNvPr id="32" name="TextBox 37"/>
          <p:cNvSpPr txBox="1"/>
          <p:nvPr/>
        </p:nvSpPr>
        <p:spPr>
          <a:xfrm>
            <a:off x="3029598" y="8267269"/>
            <a:ext cx="2091014" cy="369332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b="1" i="0" u="none" strike="noStrike" kern="1200" cap="none" spc="0" normalizeH="0" baseline="0">
                <a:ea typeface="맑은 고딕"/>
              </a:rPr>
              <a:t>주변관광정보설명</a:t>
            </a:r>
          </a:p>
        </p:txBody>
      </p:sp>
      <p:sp>
        <p:nvSpPr>
          <p:cNvPr id="35" name="TextBox 34"/>
          <p:cNvSpPr txBox="1"/>
          <p:nvPr/>
        </p:nvSpPr>
        <p:spPr>
          <a:xfrm>
            <a:off x="3115671" y="7460229"/>
            <a:ext cx="7384575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ko-KR" altLang="en-US" sz="700"/>
              <a:t>금강산보다 몇 수 위인 한국의 알프스한마디로 한국의 알프스다</a:t>
            </a:r>
            <a:r>
              <a:rPr lang="en-US" altLang="ko-KR" sz="700"/>
              <a:t>. </a:t>
            </a:r>
            <a:r>
              <a:rPr lang="ko-KR" altLang="en-US" sz="700"/>
              <a:t>흔히 금강산에 비유하지만 높이도 </a:t>
            </a:r>
            <a:r>
              <a:rPr lang="en-US" altLang="ko-KR" sz="700"/>
              <a:t>72</a:t>
            </a:r>
            <a:r>
              <a:rPr lang="ko-KR" altLang="en-US" sz="700"/>
              <a:t>미터나 낮고 동서로 긴 능선이 없어 산역은 훨씬 좁다</a:t>
            </a:r>
            <a:r>
              <a:rPr lang="en-US" altLang="ko-KR" sz="700"/>
              <a:t>. </a:t>
            </a:r>
            <a:r>
              <a:rPr lang="ko-KR" altLang="en-US" sz="700"/>
              <a:t>그럼에도 금강산이 예로부터 더 유명했던 이유는 교통이 편리한 데다 짚신 신고도 못 올라갈 데가 거의 없을 만큼 산이 순하기 때문이다</a:t>
            </a:r>
            <a:r>
              <a:rPr lang="en-US" altLang="ko-KR" sz="700"/>
              <a:t>. </a:t>
            </a:r>
            <a:r>
              <a:rPr lang="ko-KR" altLang="en-US" sz="700"/>
              <a:t>알피니즘의 관점에서는 더욱</a:t>
            </a:r>
            <a:r>
              <a:rPr lang="en-US" altLang="ko-KR" sz="700"/>
              <a:t>, </a:t>
            </a:r>
            <a:r>
              <a:rPr lang="ko-KR" altLang="en-US" sz="700"/>
              <a:t>설악산이 금강산보다 몇 수 위다</a:t>
            </a:r>
            <a:r>
              <a:rPr lang="en-US" altLang="ko-KR" sz="700"/>
              <a:t>.</a:t>
            </a:r>
            <a:r>
              <a:rPr lang="ko-KR" altLang="en-US" sz="700"/>
              <a:t>높이로는 한라산과 지리산 다음이나 빼어남으로는 분명 남한의 으뜸산이다</a:t>
            </a:r>
            <a:r>
              <a:rPr lang="en-US" altLang="ko-KR" sz="700"/>
              <a:t>. </a:t>
            </a:r>
            <a:r>
              <a:rPr lang="ko-KR" altLang="en-US" sz="700"/>
              <a:t>백두대간인 공룡능선을 경계로 서쪽을 내설악</a:t>
            </a:r>
            <a:r>
              <a:rPr lang="en-US" altLang="ko-KR" sz="700"/>
              <a:t>, </a:t>
            </a:r>
            <a:r>
              <a:rPr lang="ko-KR" altLang="en-US" sz="700"/>
              <a:t>동쪽을 외설악으로 나누는 것이 일반적이며 오색쪽을 따로 남설악으로 부르기도 한다</a:t>
            </a:r>
            <a:r>
              <a:rPr lang="en-US" altLang="ko-KR" sz="700"/>
              <a:t>. </a:t>
            </a:r>
            <a:r>
              <a:rPr lang="ko-KR" altLang="en-US" sz="700"/>
              <a:t>내설악에는 백담계곡</a:t>
            </a:r>
            <a:r>
              <a:rPr lang="en-US" altLang="ko-KR" sz="700"/>
              <a:t>, </a:t>
            </a:r>
            <a:r>
              <a:rPr lang="ko-KR" altLang="en-US" sz="700"/>
              <a:t>수렴동</a:t>
            </a:r>
            <a:r>
              <a:rPr lang="en-US" altLang="ko-KR" sz="700"/>
              <a:t>, </a:t>
            </a:r>
            <a:r>
              <a:rPr lang="ko-KR" altLang="en-US" sz="700"/>
              <a:t>가야동</a:t>
            </a:r>
            <a:r>
              <a:rPr lang="en-US" altLang="ko-KR" sz="700"/>
              <a:t>, </a:t>
            </a:r>
            <a:r>
              <a:rPr lang="ko-KR" altLang="en-US" sz="700"/>
              <a:t>탕수동</a:t>
            </a:r>
            <a:r>
              <a:rPr lang="en-US" altLang="ko-KR" sz="700"/>
              <a:t>(12</a:t>
            </a:r>
            <a:r>
              <a:rPr lang="ko-KR" altLang="en-US" sz="700"/>
              <a:t>선녀탕계곡</a:t>
            </a:r>
            <a:r>
              <a:rPr lang="en-US" altLang="ko-KR" sz="700"/>
              <a:t>) </a:t>
            </a:r>
            <a:r>
              <a:rPr lang="ko-KR" altLang="en-US" sz="700"/>
              <a:t>등의 아름다운 계곡이 있고 외설악에는 계류미 뛰어난 천불동계곡과 협곡을 이룬 가지계곡들</a:t>
            </a:r>
            <a:r>
              <a:rPr lang="en-US" altLang="ko-KR" sz="700"/>
              <a:t>, </a:t>
            </a:r>
            <a:r>
              <a:rPr lang="ko-KR" altLang="en-US" sz="700"/>
              <a:t>울산바위</a:t>
            </a:r>
            <a:r>
              <a:rPr lang="en-US" altLang="ko-KR" sz="700"/>
              <a:t>, </a:t>
            </a:r>
            <a:r>
              <a:rPr lang="ko-KR" altLang="en-US" sz="700"/>
              <a:t>봉화대</a:t>
            </a:r>
            <a:r>
              <a:rPr lang="en-US" altLang="ko-KR" sz="700"/>
              <a:t>, </a:t>
            </a:r>
            <a:r>
              <a:rPr lang="ko-KR" altLang="en-US" sz="700"/>
              <a:t>장군봉</a:t>
            </a:r>
            <a:r>
              <a:rPr lang="en-US" altLang="ko-KR" sz="700"/>
              <a:t>, </a:t>
            </a:r>
            <a:r>
              <a:rPr lang="ko-KR" altLang="en-US" sz="700"/>
              <a:t>범봉 등 기골스런 암봉과 기암절벽을 자랑한다</a:t>
            </a:r>
            <a:r>
              <a:rPr lang="en-US" altLang="ko-KR" sz="700"/>
              <a:t>.</a:t>
            </a:r>
            <a:r>
              <a:rPr lang="ko-KR" altLang="en-US" sz="700"/>
              <a:t>눈이 많은 까닭에 설산이나 설봉산</a:t>
            </a:r>
            <a:r>
              <a:rPr lang="en-US" altLang="ko-KR" sz="700"/>
              <a:t>, </a:t>
            </a:r>
            <a:r>
              <a:rPr lang="ko-KR" altLang="en-US" sz="700"/>
              <a:t>한계산으로도 불렸다</a:t>
            </a:r>
            <a:r>
              <a:rPr lang="en-US" altLang="ko-KR" sz="700"/>
              <a:t>. </a:t>
            </a:r>
            <a:r>
              <a:rPr lang="ko-KR" altLang="en-US" sz="700"/>
              <a:t>동국여지승람에는</a:t>
            </a:r>
            <a:r>
              <a:rPr lang="en-US" altLang="ko-KR" sz="700"/>
              <a:t>""</a:t>
            </a:r>
            <a:r>
              <a:rPr lang="ko-KR" altLang="en-US" sz="700"/>
              <a:t>한가위에 내리기 시작한 눈이 하지에 이르러 사라지기 때문에 설악이라 한다</a:t>
            </a:r>
            <a:r>
              <a:rPr lang="en-US" altLang="ko-KR" sz="700"/>
              <a:t>""</a:t>
            </a:r>
            <a:r>
              <a:rPr lang="ko-KR" altLang="en-US" sz="700"/>
              <a:t>는 기록도 있다</a:t>
            </a:r>
            <a:r>
              <a:rPr lang="en-US" altLang="ko-KR" sz="700"/>
              <a:t>. </a:t>
            </a:r>
            <a:r>
              <a:rPr lang="ko-KR" altLang="en-US" sz="700"/>
              <a:t>지금도 오월까지는 골짜기에 잔설이 남아있다</a:t>
            </a:r>
            <a:r>
              <a:rPr lang="en-US" altLang="ko-KR" sz="700"/>
              <a:t>. </a:t>
            </a:r>
            <a:endParaRPr lang="ko-KR" altLang="en-US" sz="700"/>
          </a:p>
        </p:txBody>
      </p:sp>
      <p:sp>
        <p:nvSpPr>
          <p:cNvPr id="54" name="직사각형 9"/>
          <p:cNvSpPr/>
          <p:nvPr/>
        </p:nvSpPr>
        <p:spPr>
          <a:xfrm>
            <a:off x="0" y="0"/>
            <a:ext cx="3600451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51" b="0" i="0" u="none" strike="noStrike" kern="1200" cap="none" spc="0" normalizeH="0" baseline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산 정보 상세페이지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9145F6F6-562A-4586-90E5-FF82415713A4}"/>
              </a:ext>
            </a:extLst>
          </p:cNvPr>
          <p:cNvSpPr/>
          <p:nvPr/>
        </p:nvSpPr>
        <p:spPr>
          <a:xfrm>
            <a:off x="3115671" y="2907240"/>
            <a:ext cx="1955519" cy="448489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/>
              <a:t>등산로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BDA1A12B-C13E-483C-9636-2562B9906B36}"/>
              </a:ext>
            </a:extLst>
          </p:cNvPr>
          <p:cNvSpPr/>
          <p:nvPr/>
        </p:nvSpPr>
        <p:spPr>
          <a:xfrm>
            <a:off x="3054738" y="3459852"/>
            <a:ext cx="7707268" cy="253302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BD80E08F-7F6E-4FF5-A6A2-C936FB514B7D}"/>
              </a:ext>
            </a:extLst>
          </p:cNvPr>
          <p:cNvCxnSpPr>
            <a:cxnSpLocks/>
          </p:cNvCxnSpPr>
          <p:nvPr/>
        </p:nvCxnSpPr>
        <p:spPr>
          <a:xfrm>
            <a:off x="1055723" y="4719831"/>
            <a:ext cx="2068726" cy="510537"/>
          </a:xfrm>
          <a:prstGeom prst="bentConnector3">
            <a:avLst>
              <a:gd name="adj1" fmla="val -95"/>
            </a:avLst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직사각형 26">
            <a:extLst>
              <a:ext uri="{FF2B5EF4-FFF2-40B4-BE49-F238E27FC236}">
                <a16:creationId xmlns:a16="http://schemas.microsoft.com/office/drawing/2014/main" id="{DEB9FB74-B5D6-47C2-98B9-3A86A26C0F8C}"/>
              </a:ext>
            </a:extLst>
          </p:cNvPr>
          <p:cNvSpPr/>
          <p:nvPr/>
        </p:nvSpPr>
        <p:spPr>
          <a:xfrm>
            <a:off x="146496" y="3957318"/>
            <a:ext cx="2805284" cy="797297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sz="1600" dirty="0"/>
              <a:t>클릭 시 등산로 페이지로 이동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직사각형 4"/>
          <p:cNvSpPr/>
          <p:nvPr/>
        </p:nvSpPr>
        <p:spPr>
          <a:xfrm>
            <a:off x="0" y="8682734"/>
            <a:ext cx="13208001" cy="1223267"/>
          </a:xfrm>
          <a:prstGeom prst="rect">
            <a:avLst/>
          </a:prstGeom>
          <a:solidFill>
            <a:srgbClr val="FDFAF6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9" name="그림 8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2699947" y="8662703"/>
            <a:ext cx="7808104" cy="1148047"/>
          </a:xfrm>
          <a:prstGeom prst="rect">
            <a:avLst/>
          </a:prstGeom>
        </p:spPr>
      </p:pic>
      <p:pic>
        <p:nvPicPr>
          <p:cNvPr id="12" name="그림 1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2804244" y="3943729"/>
            <a:ext cx="3890450" cy="3978123"/>
          </a:xfrm>
          <a:prstGeom prst="rect">
            <a:avLst/>
          </a:prstGeom>
        </p:spPr>
      </p:pic>
      <p:pic>
        <p:nvPicPr>
          <p:cNvPr id="17" name="그림 16"/>
          <p:cNvPicPr>
            <a:picLocks noChangeAspect="1"/>
          </p:cNvPicPr>
          <p:nvPr/>
        </p:nvPicPr>
        <p:blipFill rotWithShape="1">
          <a:blip r:embed="rId4"/>
          <a:srcRect r="24530"/>
          <a:stretch>
            <a:fillRect/>
          </a:stretch>
        </p:blipFill>
        <p:spPr>
          <a:xfrm>
            <a:off x="6826249" y="2940633"/>
            <a:ext cx="3776346" cy="5099999"/>
          </a:xfrm>
          <a:prstGeom prst="rect">
            <a:avLst/>
          </a:prstGeom>
        </p:spPr>
      </p:pic>
      <p:pic>
        <p:nvPicPr>
          <p:cNvPr id="18" name="그림 17"/>
          <p:cNvPicPr>
            <a:picLocks noChangeAspect="1"/>
          </p:cNvPicPr>
          <p:nvPr/>
        </p:nvPicPr>
        <p:blipFill rotWithShape="1">
          <a:blip r:embed="rId5"/>
          <a:srcRect t="29270" b="68790"/>
          <a:stretch>
            <a:fillRect/>
          </a:stretch>
        </p:blipFill>
        <p:spPr>
          <a:xfrm>
            <a:off x="2863324" y="3567326"/>
            <a:ext cx="3897147" cy="31250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A7E3C900-D1E4-4386-9399-85E56528E748}"/>
              </a:ext>
            </a:extLst>
          </p:cNvPr>
          <p:cNvSpPr/>
          <p:nvPr/>
        </p:nvSpPr>
        <p:spPr>
          <a:xfrm>
            <a:off x="2827654" y="4293838"/>
            <a:ext cx="3776346" cy="1016780"/>
          </a:xfrm>
          <a:prstGeom prst="rect">
            <a:avLst/>
          </a:prstGeom>
          <a:noFill/>
          <a:ln w="28575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9EB16900-FC57-4DD8-BF04-47E4DCD9482A}"/>
              </a:ext>
            </a:extLst>
          </p:cNvPr>
          <p:cNvCxnSpPr>
            <a:cxnSpLocks/>
            <a:stCxn id="14" idx="3"/>
          </p:cNvCxnSpPr>
          <p:nvPr/>
        </p:nvCxnSpPr>
        <p:spPr>
          <a:xfrm>
            <a:off x="2479732" y="4772130"/>
            <a:ext cx="297738" cy="24685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직사각형 13">
            <a:extLst>
              <a:ext uri="{FF2B5EF4-FFF2-40B4-BE49-F238E27FC236}">
                <a16:creationId xmlns:a16="http://schemas.microsoft.com/office/drawing/2014/main" id="{0564DA79-D5FA-4769-86ED-1D8390016FC9}"/>
              </a:ext>
            </a:extLst>
          </p:cNvPr>
          <p:cNvSpPr/>
          <p:nvPr/>
        </p:nvSpPr>
        <p:spPr>
          <a:xfrm>
            <a:off x="61652" y="4292863"/>
            <a:ext cx="2418080" cy="958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r>
              <a:rPr lang="ko-KR" altLang="en-US" dirty="0"/>
              <a:t>클릭 시 지도에 등산로 경로 보여주기</a:t>
            </a: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A2A85B2-DD35-4EEF-A8B8-F20CAD0351CC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4244" y="2940633"/>
            <a:ext cx="3776346" cy="626224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9C5D14-EC6E-4232-AC25-4FB602CBB457}"/>
              </a:ext>
            </a:extLst>
          </p:cNvPr>
          <p:cNvSpPr/>
          <p:nvPr/>
        </p:nvSpPr>
        <p:spPr>
          <a:xfrm>
            <a:off x="3003550" y="3225800"/>
            <a:ext cx="2108200" cy="209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산 이름을 입력해주세요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2FC424A-97F5-4FE8-BE9C-FB0EEC236581}"/>
              </a:ext>
            </a:extLst>
          </p:cNvPr>
          <p:cNvSpPr/>
          <p:nvPr/>
        </p:nvSpPr>
        <p:spPr>
          <a:xfrm>
            <a:off x="2863324" y="2914294"/>
            <a:ext cx="2108200" cy="209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산 이름 검색</a:t>
            </a: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57132ACD-3AF9-42EA-8E91-C8F85B5B2FB6}"/>
              </a:ext>
            </a:extLst>
          </p:cNvPr>
          <p:cNvGrpSpPr/>
          <p:nvPr/>
        </p:nvGrpSpPr>
        <p:grpSpPr>
          <a:xfrm>
            <a:off x="2869863" y="4352327"/>
            <a:ext cx="3658052" cy="870991"/>
            <a:chOff x="2869863" y="4873027"/>
            <a:chExt cx="3658052" cy="870991"/>
          </a:xfrm>
        </p:grpSpPr>
        <p:sp>
          <p:nvSpPr>
            <p:cNvPr id="20" name="직사각형 19">
              <a:extLst>
                <a:ext uri="{FF2B5EF4-FFF2-40B4-BE49-F238E27FC236}">
                  <a16:creationId xmlns:a16="http://schemas.microsoft.com/office/drawing/2014/main" id="{78020FC7-3F42-4FE2-99FD-1081BC9A3DF6}"/>
                </a:ext>
              </a:extLst>
            </p:cNvPr>
            <p:cNvSpPr/>
            <p:nvPr/>
          </p:nvSpPr>
          <p:spPr>
            <a:xfrm>
              <a:off x="3593307" y="5328345"/>
              <a:ext cx="2934608" cy="415673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000" dirty="0"/>
                <a:t>전라북도 남원시</a:t>
              </a:r>
              <a:r>
                <a:rPr lang="en-US" altLang="ko-KR" sz="1000" dirty="0"/>
                <a:t>, </a:t>
              </a:r>
              <a:r>
                <a:rPr lang="ko-KR" altLang="en-US" sz="1000" dirty="0"/>
                <a:t>전라남도 구례군</a:t>
              </a:r>
              <a:r>
                <a:rPr lang="en-US" altLang="ko-KR" sz="1000" dirty="0"/>
                <a:t>, </a:t>
              </a:r>
              <a:r>
                <a:rPr lang="ko-KR" altLang="en-US" sz="1000" dirty="0"/>
                <a:t>경상남도 </a:t>
              </a:r>
              <a:r>
                <a:rPr lang="ko-KR" altLang="en-US" sz="1000" dirty="0" err="1"/>
                <a:t>하동군ㆍ산청군ㆍ함양군</a:t>
              </a:r>
              <a:endParaRPr lang="ko-KR" altLang="en-US" sz="1000" dirty="0"/>
            </a:p>
          </p:txBody>
        </p:sp>
        <p:sp>
          <p:nvSpPr>
            <p:cNvPr id="16" name="직사각형 15">
              <a:extLst>
                <a:ext uri="{FF2B5EF4-FFF2-40B4-BE49-F238E27FC236}">
                  <a16:creationId xmlns:a16="http://schemas.microsoft.com/office/drawing/2014/main" id="{2D37D4DC-8655-43C8-BCDF-C18D0F680EC9}"/>
                </a:ext>
              </a:extLst>
            </p:cNvPr>
            <p:cNvSpPr/>
            <p:nvPr/>
          </p:nvSpPr>
          <p:spPr>
            <a:xfrm>
              <a:off x="3593307" y="4873027"/>
              <a:ext cx="1436438" cy="186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300" dirty="0" err="1"/>
                <a:t>금평리구간</a:t>
              </a:r>
              <a:endParaRPr lang="en-US" altLang="ko-KR" sz="1300" dirty="0"/>
            </a:p>
          </p:txBody>
        </p:sp>
        <p:pic>
          <p:nvPicPr>
            <p:cNvPr id="32" name="그림 31" descr="산, 하늘, 자연, 실외이(가) 표시된 사진&#10;&#10;자동 생성된 설명">
              <a:extLst>
                <a:ext uri="{FF2B5EF4-FFF2-40B4-BE49-F238E27FC236}">
                  <a16:creationId xmlns:a16="http://schemas.microsoft.com/office/drawing/2014/main" id="{F46363CC-2EB9-4E8C-B0C0-F982A380C1BB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2095" r="29897"/>
            <a:stretch/>
          </p:blipFill>
          <p:spPr>
            <a:xfrm>
              <a:off x="2869863" y="4978162"/>
              <a:ext cx="686169" cy="582482"/>
            </a:xfrm>
            <a:prstGeom prst="rect">
              <a:avLst/>
            </a:prstGeom>
          </p:spPr>
        </p:pic>
        <p:sp>
          <p:nvSpPr>
            <p:cNvPr id="33" name="직사각형 32">
              <a:extLst>
                <a:ext uri="{FF2B5EF4-FFF2-40B4-BE49-F238E27FC236}">
                  <a16:creationId xmlns:a16="http://schemas.microsoft.com/office/drawing/2014/main" id="{4CD3F5DE-C96F-43EC-86CD-E6F70196C65B}"/>
                </a:ext>
              </a:extLst>
            </p:cNvPr>
            <p:cNvSpPr/>
            <p:nvPr/>
          </p:nvSpPr>
          <p:spPr>
            <a:xfrm>
              <a:off x="3593307" y="5100463"/>
              <a:ext cx="1069966" cy="186768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r>
                <a:rPr lang="ko-KR" altLang="en-US" sz="1300" dirty="0"/>
                <a:t>리뷰 </a:t>
              </a:r>
              <a:r>
                <a:rPr lang="en-US" altLang="ko-KR" sz="1300" dirty="0"/>
                <a:t>87</a:t>
              </a:r>
              <a:r>
                <a:rPr lang="ko-KR" altLang="en-US" sz="1300" dirty="0"/>
                <a:t>개</a:t>
              </a:r>
              <a:endParaRPr lang="en-US" altLang="ko-KR" sz="1300" dirty="0"/>
            </a:p>
          </p:txBody>
        </p:sp>
        <p:sp>
          <p:nvSpPr>
            <p:cNvPr id="34" name="직사각형 33">
              <a:extLst>
                <a:ext uri="{FF2B5EF4-FFF2-40B4-BE49-F238E27FC236}">
                  <a16:creationId xmlns:a16="http://schemas.microsoft.com/office/drawing/2014/main" id="{C02EF644-FEB2-475C-AB37-1F7EF6A60260}"/>
                </a:ext>
              </a:extLst>
            </p:cNvPr>
            <p:cNvSpPr/>
            <p:nvPr/>
          </p:nvSpPr>
          <p:spPr>
            <a:xfrm>
              <a:off x="2959209" y="5576797"/>
              <a:ext cx="498366" cy="139422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grpSp>
        <p:nvGrpSpPr>
          <p:cNvPr id="35" name="그룹 34">
            <a:extLst>
              <a:ext uri="{FF2B5EF4-FFF2-40B4-BE49-F238E27FC236}">
                <a16:creationId xmlns:a16="http://schemas.microsoft.com/office/drawing/2014/main" id="{0B9AB90B-BE7B-4B07-BFAF-6C048E672055}"/>
              </a:ext>
            </a:extLst>
          </p:cNvPr>
          <p:cNvGrpSpPr/>
          <p:nvPr/>
        </p:nvGrpSpPr>
        <p:grpSpPr>
          <a:xfrm>
            <a:off x="6557084" y="5768034"/>
            <a:ext cx="6452407" cy="4039209"/>
            <a:chOff x="6657403" y="5260060"/>
            <a:chExt cx="6452407" cy="4039209"/>
          </a:xfrm>
        </p:grpSpPr>
        <p:sp>
          <p:nvSpPr>
            <p:cNvPr id="36" name="직사각형 35">
              <a:extLst>
                <a:ext uri="{FF2B5EF4-FFF2-40B4-BE49-F238E27FC236}">
                  <a16:creationId xmlns:a16="http://schemas.microsoft.com/office/drawing/2014/main" id="{7C7682CB-6906-4CE0-8C3B-0795292F79F5}"/>
                </a:ext>
              </a:extLst>
            </p:cNvPr>
            <p:cNvSpPr/>
            <p:nvPr/>
          </p:nvSpPr>
          <p:spPr>
            <a:xfrm>
              <a:off x="6657403" y="5260060"/>
              <a:ext cx="6452407" cy="403920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37" name="그룹 36">
              <a:extLst>
                <a:ext uri="{FF2B5EF4-FFF2-40B4-BE49-F238E27FC236}">
                  <a16:creationId xmlns:a16="http://schemas.microsoft.com/office/drawing/2014/main" id="{47EBBECF-5AB9-42C1-95F8-2AE19FF78AA2}"/>
                </a:ext>
              </a:extLst>
            </p:cNvPr>
            <p:cNvGrpSpPr/>
            <p:nvPr/>
          </p:nvGrpSpPr>
          <p:grpSpPr>
            <a:xfrm>
              <a:off x="6727727" y="5326534"/>
              <a:ext cx="3142878" cy="3917184"/>
              <a:chOff x="2017537" y="2863665"/>
              <a:chExt cx="5458146" cy="6802861"/>
            </a:xfrm>
          </p:grpSpPr>
          <p:sp>
            <p:nvSpPr>
              <p:cNvPr id="48" name="직사각형 47">
                <a:extLst>
                  <a:ext uri="{FF2B5EF4-FFF2-40B4-BE49-F238E27FC236}">
                    <a16:creationId xmlns:a16="http://schemas.microsoft.com/office/drawing/2014/main" id="{7EE79E4A-07F9-41D8-B92E-F3C559C8F790}"/>
                  </a:ext>
                </a:extLst>
              </p:cNvPr>
              <p:cNvSpPr/>
              <p:nvPr/>
            </p:nvSpPr>
            <p:spPr>
              <a:xfrm>
                <a:off x="2017537" y="2863665"/>
                <a:ext cx="5458146" cy="6802861"/>
              </a:xfrm>
              <a:prstGeom prst="rect">
                <a:avLst/>
              </a:prstGeom>
              <a:solidFill>
                <a:schemeClr val="bg1"/>
              </a:solidFill>
              <a:ln w="38100" cap="flat" cmpd="sng" algn="ctr">
                <a:solidFill>
                  <a:srgbClr val="21375E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 dirty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49" name="Picture 4">
                <a:extLst>
                  <a:ext uri="{FF2B5EF4-FFF2-40B4-BE49-F238E27FC236}">
                    <a16:creationId xmlns:a16="http://schemas.microsoft.com/office/drawing/2014/main" id="{7D50C4CC-4017-4D7D-A1EE-8542221232C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b="6940"/>
              <a:stretch>
                <a:fillRect/>
              </a:stretch>
            </p:blipFill>
            <p:spPr>
              <a:xfrm>
                <a:off x="2069877" y="3483486"/>
                <a:ext cx="5341259" cy="4180786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pic>
            <p:nvPicPr>
              <p:cNvPr id="50" name="Picture 3">
                <a:extLst>
                  <a:ext uri="{FF2B5EF4-FFF2-40B4-BE49-F238E27FC236}">
                    <a16:creationId xmlns:a16="http://schemas.microsoft.com/office/drawing/2014/main" id="{AE1E07A9-26BD-47F3-B587-D43BAD84AB29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/>
              <a:srcRect b="94590"/>
              <a:stretch>
                <a:fillRect/>
              </a:stretch>
            </p:blipFill>
            <p:spPr>
              <a:xfrm>
                <a:off x="2207610" y="4208590"/>
                <a:ext cx="4748485" cy="17559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grpSp>
            <p:nvGrpSpPr>
              <p:cNvPr id="51" name="그룹 50">
                <a:extLst>
                  <a:ext uri="{FF2B5EF4-FFF2-40B4-BE49-F238E27FC236}">
                    <a16:creationId xmlns:a16="http://schemas.microsoft.com/office/drawing/2014/main" id="{CB6AC468-1CBF-4AB1-A11F-4253FC08D753}"/>
                  </a:ext>
                </a:extLst>
              </p:cNvPr>
              <p:cNvGrpSpPr/>
              <p:nvPr/>
            </p:nvGrpSpPr>
            <p:grpSpPr>
              <a:xfrm>
                <a:off x="2221544" y="4354744"/>
                <a:ext cx="4846852" cy="2938588"/>
                <a:chOff x="7134425" y="1010968"/>
                <a:chExt cx="4846852" cy="2938588"/>
              </a:xfrm>
            </p:grpSpPr>
            <p:pic>
              <p:nvPicPr>
                <p:cNvPr id="57" name="그림 56">
                  <a:extLst>
                    <a:ext uri="{FF2B5EF4-FFF2-40B4-BE49-F238E27FC236}">
                      <a16:creationId xmlns:a16="http://schemas.microsoft.com/office/drawing/2014/main" id="{460A20D4-5A91-4445-9723-BF73D3D11D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l="50430" t="23930" b="58730"/>
                <a:stretch>
                  <a:fillRect/>
                </a:stretch>
              </p:blipFill>
              <p:spPr>
                <a:xfrm>
                  <a:off x="7174663" y="1819202"/>
                  <a:ext cx="2387906" cy="597366"/>
                </a:xfrm>
                <a:prstGeom prst="rect">
                  <a:avLst/>
                </a:prstGeom>
              </p:spPr>
            </p:pic>
            <p:pic>
              <p:nvPicPr>
                <p:cNvPr id="58" name="그림 57">
                  <a:extLst>
                    <a:ext uri="{FF2B5EF4-FFF2-40B4-BE49-F238E27FC236}">
                      <a16:creationId xmlns:a16="http://schemas.microsoft.com/office/drawing/2014/main" id="{3D91C1ED-CB8F-4347-A301-B9C2063FF5EA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t="58730" b="-3730"/>
                <a:stretch>
                  <a:fillRect/>
                </a:stretch>
              </p:blipFill>
              <p:spPr>
                <a:xfrm>
                  <a:off x="7163961" y="2399691"/>
                  <a:ext cx="4817317" cy="1549865"/>
                </a:xfrm>
                <a:prstGeom prst="rect">
                  <a:avLst/>
                </a:prstGeom>
              </p:spPr>
            </p:pic>
            <p:pic>
              <p:nvPicPr>
                <p:cNvPr id="59" name="그림 58">
                  <a:extLst>
                    <a:ext uri="{FF2B5EF4-FFF2-40B4-BE49-F238E27FC236}">
                      <a16:creationId xmlns:a16="http://schemas.microsoft.com/office/drawing/2014/main" id="{13C659FD-2A9F-4C0D-A4DA-C0EDAFDCA733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1"/>
                <a:srcRect t="-620" b="78620"/>
                <a:stretch>
                  <a:fillRect/>
                </a:stretch>
              </p:blipFill>
              <p:spPr>
                <a:xfrm>
                  <a:off x="7134425" y="1010968"/>
                  <a:ext cx="4817317" cy="757899"/>
                </a:xfrm>
                <a:prstGeom prst="rect">
                  <a:avLst/>
                </a:prstGeom>
              </p:spPr>
            </p:pic>
          </p:grpSp>
          <p:sp>
            <p:nvSpPr>
              <p:cNvPr id="52" name="순서도: 처리 51">
                <a:extLst>
                  <a:ext uri="{FF2B5EF4-FFF2-40B4-BE49-F238E27FC236}">
                    <a16:creationId xmlns:a16="http://schemas.microsoft.com/office/drawing/2014/main" id="{ED2DE8CE-A8D3-4C1F-A1BB-36C201A04635}"/>
                  </a:ext>
                </a:extLst>
              </p:cNvPr>
              <p:cNvSpPr/>
              <p:nvPr/>
            </p:nvSpPr>
            <p:spPr>
              <a:xfrm>
                <a:off x="2290444" y="6793216"/>
                <a:ext cx="1904999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53" name="Picture 3">
                <a:extLst>
                  <a:ext uri="{FF2B5EF4-FFF2-40B4-BE49-F238E27FC236}">
                    <a16:creationId xmlns:a16="http://schemas.microsoft.com/office/drawing/2014/main" id="{B6FE4710-3C45-4700-A588-97AA777134A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/>
              <a:srcRect t="15820"/>
              <a:stretch>
                <a:fillRect/>
              </a:stretch>
            </p:blipFill>
            <p:spPr>
              <a:xfrm>
                <a:off x="2272143" y="6837428"/>
                <a:ext cx="4748485" cy="2733430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54" name="순서도: 처리 53">
                <a:extLst>
                  <a:ext uri="{FF2B5EF4-FFF2-40B4-BE49-F238E27FC236}">
                    <a16:creationId xmlns:a16="http://schemas.microsoft.com/office/drawing/2014/main" id="{34A0BAA9-9776-435A-9B09-647EF3F7FBB5}"/>
                  </a:ext>
                </a:extLst>
              </p:cNvPr>
              <p:cNvSpPr/>
              <p:nvPr/>
            </p:nvSpPr>
            <p:spPr>
              <a:xfrm>
                <a:off x="6175361" y="5040615"/>
                <a:ext cx="888286" cy="770562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55" name="순서도: 처리 54">
                <a:extLst>
                  <a:ext uri="{FF2B5EF4-FFF2-40B4-BE49-F238E27FC236}">
                    <a16:creationId xmlns:a16="http://schemas.microsoft.com/office/drawing/2014/main" id="{80474BB9-DE0D-4839-A5BB-3259491540AF}"/>
                  </a:ext>
                </a:extLst>
              </p:cNvPr>
              <p:cNvSpPr/>
              <p:nvPr/>
            </p:nvSpPr>
            <p:spPr>
              <a:xfrm>
                <a:off x="5171917" y="3445981"/>
                <a:ext cx="1904999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614A05BE-9F86-49CD-A964-1550F49B0AF2}"/>
                  </a:ext>
                </a:extLst>
              </p:cNvPr>
              <p:cNvSpPr txBox="1"/>
              <p:nvPr/>
            </p:nvSpPr>
            <p:spPr>
              <a:xfrm>
                <a:off x="2132475" y="2952838"/>
                <a:ext cx="5228195" cy="587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1" i="0" u="none" strike="noStrike" kern="1200" cap="none" spc="0" normalizeH="0" baseline="0" dirty="0">
                    <a:solidFill>
                      <a:srgbClr val="C00000"/>
                    </a:solidFill>
                    <a:latin typeface="Calibri"/>
                    <a:ea typeface="맑은 고딕"/>
                    <a:cs typeface="맑은 고딕"/>
                  </a:rPr>
                  <a:t>팝업화면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</a:t>
                </a:r>
                <a:r>
                  <a:rPr kumimoji="0" lang="en-US" altLang="ko-KR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–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로그인 후 리뷰 화면</a:t>
                </a:r>
              </a:p>
            </p:txBody>
          </p:sp>
        </p:grpSp>
        <p:grpSp>
          <p:nvGrpSpPr>
            <p:cNvPr id="38" name="그룹 37">
              <a:extLst>
                <a:ext uri="{FF2B5EF4-FFF2-40B4-BE49-F238E27FC236}">
                  <a16:creationId xmlns:a16="http://schemas.microsoft.com/office/drawing/2014/main" id="{B5BB2D19-78E7-4E1A-AA42-A25FCA618D1D}"/>
                </a:ext>
              </a:extLst>
            </p:cNvPr>
            <p:cNvGrpSpPr/>
            <p:nvPr/>
          </p:nvGrpSpPr>
          <p:grpSpPr>
            <a:xfrm>
              <a:off x="9896705" y="5326534"/>
              <a:ext cx="3142877" cy="3917184"/>
              <a:chOff x="7534652" y="2881428"/>
              <a:chExt cx="5458146" cy="6802862"/>
            </a:xfrm>
          </p:grpSpPr>
          <p:sp>
            <p:nvSpPr>
              <p:cNvPr id="39" name="직사각형 38">
                <a:extLst>
                  <a:ext uri="{FF2B5EF4-FFF2-40B4-BE49-F238E27FC236}">
                    <a16:creationId xmlns:a16="http://schemas.microsoft.com/office/drawing/2014/main" id="{615ED838-FB96-4E31-B40A-C63DB089C728}"/>
                  </a:ext>
                </a:extLst>
              </p:cNvPr>
              <p:cNvSpPr/>
              <p:nvPr/>
            </p:nvSpPr>
            <p:spPr>
              <a:xfrm>
                <a:off x="7534652" y="2881428"/>
                <a:ext cx="5458146" cy="6802862"/>
              </a:xfrm>
              <a:prstGeom prst="rect">
                <a:avLst/>
              </a:prstGeom>
              <a:solidFill>
                <a:schemeClr val="bg1"/>
              </a:solidFill>
              <a:ln w="38100" cap="flat" cmpd="sng" algn="ctr">
                <a:solidFill>
                  <a:srgbClr val="21375E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40" name="Picture 4">
                <a:extLst>
                  <a:ext uri="{FF2B5EF4-FFF2-40B4-BE49-F238E27FC236}">
                    <a16:creationId xmlns:a16="http://schemas.microsoft.com/office/drawing/2014/main" id="{9731D9AA-A4CD-4D0E-ABB0-5A97B224142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b="6940"/>
              <a:stretch>
                <a:fillRect/>
              </a:stretch>
            </p:blipFill>
            <p:spPr>
              <a:xfrm>
                <a:off x="7602710" y="3426336"/>
                <a:ext cx="5341259" cy="418078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pic>
            <p:nvPicPr>
              <p:cNvPr id="41" name="그림 40">
                <a:extLst>
                  <a:ext uri="{FF2B5EF4-FFF2-40B4-BE49-F238E27FC236}">
                    <a16:creationId xmlns:a16="http://schemas.microsoft.com/office/drawing/2014/main" id="{A5F0A875-054E-4F52-A788-4424663E3FF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1"/>
              <a:srcRect t="-620" b="78620"/>
              <a:stretch>
                <a:fillRect/>
              </a:stretch>
            </p:blipFill>
            <p:spPr>
              <a:xfrm>
                <a:off x="7810789" y="4188286"/>
                <a:ext cx="4817317" cy="757899"/>
              </a:xfrm>
              <a:prstGeom prst="rect">
                <a:avLst/>
              </a:prstGeom>
            </p:spPr>
          </p:pic>
          <p:sp>
            <p:nvSpPr>
              <p:cNvPr id="42" name="TextBox 41">
                <a:extLst>
                  <a:ext uri="{FF2B5EF4-FFF2-40B4-BE49-F238E27FC236}">
                    <a16:creationId xmlns:a16="http://schemas.microsoft.com/office/drawing/2014/main" id="{CA784902-422E-41A4-ADD0-194C5613F40B}"/>
                  </a:ext>
                </a:extLst>
              </p:cNvPr>
              <p:cNvSpPr txBox="1"/>
              <p:nvPr/>
            </p:nvSpPr>
            <p:spPr>
              <a:xfrm>
                <a:off x="7866417" y="4868456"/>
                <a:ext cx="4652169" cy="481056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로그인이 필요한 서비스입니다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. </a:t>
                </a:r>
              </a:p>
            </p:txBody>
          </p:sp>
          <p:pic>
            <p:nvPicPr>
              <p:cNvPr id="43" name="Picture 3">
                <a:extLst>
                  <a:ext uri="{FF2B5EF4-FFF2-40B4-BE49-F238E27FC236}">
                    <a16:creationId xmlns:a16="http://schemas.microsoft.com/office/drawing/2014/main" id="{CE7BD8AE-A0DA-4B14-A712-3F3716D40572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/>
              <a:srcRect t="15820"/>
              <a:stretch>
                <a:fillRect/>
              </a:stretch>
            </p:blipFill>
            <p:spPr>
              <a:xfrm>
                <a:off x="7675062" y="5243451"/>
                <a:ext cx="4748485" cy="2733431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44" name="순서도: 처리 43">
                <a:extLst>
                  <a:ext uri="{FF2B5EF4-FFF2-40B4-BE49-F238E27FC236}">
                    <a16:creationId xmlns:a16="http://schemas.microsoft.com/office/drawing/2014/main" id="{C20B03EA-684C-443B-86A6-25DCF8B61373}"/>
                  </a:ext>
                </a:extLst>
              </p:cNvPr>
              <p:cNvSpPr/>
              <p:nvPr/>
            </p:nvSpPr>
            <p:spPr>
              <a:xfrm>
                <a:off x="10845699" y="3498900"/>
                <a:ext cx="1904998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45" name="순서도: 처리 44">
                <a:extLst>
                  <a:ext uri="{FF2B5EF4-FFF2-40B4-BE49-F238E27FC236}">
                    <a16:creationId xmlns:a16="http://schemas.microsoft.com/office/drawing/2014/main" id="{DC731E90-694F-4D76-B259-CBE5BA942C88}"/>
                  </a:ext>
                </a:extLst>
              </p:cNvPr>
              <p:cNvSpPr/>
              <p:nvPr/>
            </p:nvSpPr>
            <p:spPr>
              <a:xfrm>
                <a:off x="12054710" y="4973869"/>
                <a:ext cx="856181" cy="2022726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46" name="Picture 3">
                <a:extLst>
                  <a:ext uri="{FF2B5EF4-FFF2-40B4-BE49-F238E27FC236}">
                    <a16:creationId xmlns:a16="http://schemas.microsoft.com/office/drawing/2014/main" id="{11A2C687-2CA1-4CAF-9961-4A6E18502B61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10"/>
              <a:srcRect b="94590"/>
              <a:stretch>
                <a:fillRect/>
              </a:stretch>
            </p:blipFill>
            <p:spPr>
              <a:xfrm>
                <a:off x="7828963" y="4097927"/>
                <a:ext cx="4748485" cy="17559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E28ABDA4-A025-4756-98C7-5FBA115AD9D3}"/>
                  </a:ext>
                </a:extLst>
              </p:cNvPr>
              <p:cNvSpPr txBox="1"/>
              <p:nvPr/>
            </p:nvSpPr>
            <p:spPr>
              <a:xfrm>
                <a:off x="7628750" y="2970601"/>
                <a:ext cx="5207892" cy="587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1" i="0" u="none" strike="noStrike" kern="1200" cap="none" spc="0" normalizeH="0" baseline="0" dirty="0">
                    <a:solidFill>
                      <a:srgbClr val="C00000"/>
                    </a:solidFill>
                    <a:latin typeface="Calibri"/>
                    <a:ea typeface="맑은 고딕"/>
                    <a:cs typeface="맑은 고딕"/>
                  </a:rPr>
                  <a:t>팝업화면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</a:t>
                </a:r>
                <a:r>
                  <a:rPr kumimoji="0" lang="en-US" altLang="ko-KR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–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로그인 전 리뷰 화면</a:t>
                </a:r>
              </a:p>
            </p:txBody>
          </p:sp>
        </p:grpSp>
      </p:grpSp>
      <p:cxnSp>
        <p:nvCxnSpPr>
          <p:cNvPr id="62" name="직선 화살표 연결선 61">
            <a:extLst>
              <a:ext uri="{FF2B5EF4-FFF2-40B4-BE49-F238E27FC236}">
                <a16:creationId xmlns:a16="http://schemas.microsoft.com/office/drawing/2014/main" id="{6FD3499A-E259-461F-9908-0B8A63E2E54C}"/>
              </a:ext>
            </a:extLst>
          </p:cNvPr>
          <p:cNvCxnSpPr>
            <a:stCxn id="33" idx="3"/>
          </p:cNvCxnSpPr>
          <p:nvPr/>
        </p:nvCxnSpPr>
        <p:spPr>
          <a:xfrm>
            <a:off x="4663273" y="4673147"/>
            <a:ext cx="1864642" cy="151691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2" name="그림 71">
            <a:extLst>
              <a:ext uri="{FF2B5EF4-FFF2-40B4-BE49-F238E27FC236}">
                <a16:creationId xmlns:a16="http://schemas.microsoft.com/office/drawing/2014/main" id="{C14D3030-2958-4D56-BEC2-BD170906254D}"/>
              </a:ext>
            </a:extLst>
          </p:cNvPr>
          <p:cNvPicPr>
            <a:picLocks noChangeAspect="1"/>
          </p:cNvPicPr>
          <p:nvPr/>
        </p:nvPicPr>
        <p:blipFill rotWithShape="1">
          <a:blip r:embed="rId12"/>
          <a:srcRect b="-360"/>
          <a:stretch>
            <a:fillRect/>
          </a:stretch>
        </p:blipFill>
        <p:spPr>
          <a:xfrm>
            <a:off x="-592" y="794069"/>
            <a:ext cx="13208592" cy="2046667"/>
          </a:xfrm>
          <a:prstGeom prst="rect">
            <a:avLst/>
          </a:prstGeom>
        </p:spPr>
      </p:pic>
      <p:sp>
        <p:nvSpPr>
          <p:cNvPr id="73" name="TextBox 37">
            <a:extLst>
              <a:ext uri="{FF2B5EF4-FFF2-40B4-BE49-F238E27FC236}">
                <a16:creationId xmlns:a16="http://schemas.microsoft.com/office/drawing/2014/main" id="{5EA4F6D8-2ECC-4D17-B59F-670A1466FCAB}"/>
              </a:ext>
            </a:extLst>
          </p:cNvPr>
          <p:cNvSpPr txBox="1"/>
          <p:nvPr/>
        </p:nvSpPr>
        <p:spPr>
          <a:xfrm>
            <a:off x="4580508" y="1792648"/>
            <a:ext cx="3881452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Home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 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&gt; 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산림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 dirty="0" err="1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자전거길 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&gt;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 </a:t>
            </a:r>
            <a:r>
              <a:rPr lang="ko-KR" altLang="en-US" sz="1100" dirty="0">
                <a:solidFill>
                  <a:srgbClr val="FFFFFF"/>
                </a:solidFill>
                <a:ea typeface="맑은 고딕"/>
              </a:rPr>
              <a:t>등산로</a:t>
            </a:r>
            <a:endParaRPr kumimoji="0" lang="ko-KR" altLang="en-US" sz="1100" b="0" i="0" u="none" strike="noStrike" kern="1200" cap="none" spc="0" normalizeH="0" baseline="0" dirty="0">
              <a:solidFill>
                <a:srgbClr val="FFFFFF"/>
              </a:solidFill>
              <a:ea typeface="맑은 고딕"/>
            </a:endParaRPr>
          </a:p>
        </p:txBody>
      </p:sp>
      <p:sp>
        <p:nvSpPr>
          <p:cNvPr id="74" name="TextBox 38">
            <a:extLst>
              <a:ext uri="{FF2B5EF4-FFF2-40B4-BE49-F238E27FC236}">
                <a16:creationId xmlns:a16="http://schemas.microsoft.com/office/drawing/2014/main" id="{84A01386-71E2-4A10-B532-5A1D04F761E9}"/>
              </a:ext>
            </a:extLst>
          </p:cNvPr>
          <p:cNvSpPr txBox="1"/>
          <p:nvPr/>
        </p:nvSpPr>
        <p:spPr>
          <a:xfrm>
            <a:off x="4434687" y="1196486"/>
            <a:ext cx="4202123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1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등산로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BFC3638B-B838-446F-9CC6-A12681FB5794}"/>
              </a:ext>
            </a:extLst>
          </p:cNvPr>
          <p:cNvSpPr/>
          <p:nvPr/>
        </p:nvSpPr>
        <p:spPr>
          <a:xfrm>
            <a:off x="1" y="-11916"/>
            <a:ext cx="13208000" cy="799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F6A60E39-CD2C-4687-89AD-F4913E3874A0}"/>
              </a:ext>
            </a:extLst>
          </p:cNvPr>
          <p:cNvPicPr>
            <a:picLocks noChangeAspect="1"/>
          </p:cNvPicPr>
          <p:nvPr/>
        </p:nvPicPr>
        <p:blipFill rotWithShape="1">
          <a:blip r:embed="rId13"/>
          <a:srcRect r="30450"/>
          <a:stretch>
            <a:fillRect/>
          </a:stretch>
        </p:blipFill>
        <p:spPr>
          <a:xfrm>
            <a:off x="236183" y="51090"/>
            <a:ext cx="891476" cy="682779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89D60ECD-55F6-4498-A082-8CD3F0A2EDF3}"/>
              </a:ext>
            </a:extLst>
          </p:cNvPr>
          <p:cNvSpPr txBox="1"/>
          <p:nvPr/>
        </p:nvSpPr>
        <p:spPr>
          <a:xfrm>
            <a:off x="1349770" y="371367"/>
            <a:ext cx="7287040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78D97CC8-B6A1-4680-9A18-2F767CCC5635}"/>
              </a:ext>
            </a:extLst>
          </p:cNvPr>
          <p:cNvSpPr/>
          <p:nvPr/>
        </p:nvSpPr>
        <p:spPr>
          <a:xfrm>
            <a:off x="9748518" y="286686"/>
            <a:ext cx="918572" cy="433130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38C6F22C-8AA0-453E-8988-E8787A13AC5B}"/>
              </a:ext>
            </a:extLst>
          </p:cNvPr>
          <p:cNvSpPr/>
          <p:nvPr/>
        </p:nvSpPr>
        <p:spPr>
          <a:xfrm>
            <a:off x="10744643" y="285688"/>
            <a:ext cx="1113587" cy="4331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80" name="직사각형 9">
            <a:extLst>
              <a:ext uri="{FF2B5EF4-FFF2-40B4-BE49-F238E27FC236}">
                <a16:creationId xmlns:a16="http://schemas.microsoft.com/office/drawing/2014/main" id="{3E3B45A7-E2C6-4B0D-B422-421B410397D7}"/>
              </a:ext>
            </a:extLst>
          </p:cNvPr>
          <p:cNvSpPr/>
          <p:nvPr/>
        </p:nvSpPr>
        <p:spPr>
          <a:xfrm>
            <a:off x="0" y="0"/>
            <a:ext cx="3600451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51" b="0" i="0" u="none" strike="noStrike" kern="1200" cap="none" spc="0" normalizeH="0" baseline="0" dirty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등산로 검색 페이지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2663" y="2155629"/>
            <a:ext cx="4377691" cy="36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dirty="0">
                <a:solidFill>
                  <a:schemeClr val="lt1"/>
                </a:solidFill>
              </a:rPr>
              <a:t>directory-2-0-1/bootstrap-4/html/detail.html</a:t>
            </a:r>
          </a:p>
        </p:txBody>
      </p:sp>
    </p:spTree>
    <p:extLst>
      <p:ext uri="{BB962C8B-B14F-4D97-AF65-F5344CB8AC3E}">
        <p14:creationId xmlns:p14="http://schemas.microsoft.com/office/powerpoint/2010/main" val="1070275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0" name="Picture 2">
            <a:extLst>
              <a:ext uri="{FF2B5EF4-FFF2-40B4-BE49-F238E27FC236}">
                <a16:creationId xmlns:a16="http://schemas.microsoft.com/office/drawing/2014/main" id="{680F2514-035E-4190-9899-51190251A0C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t="55332" r="50868"/>
          <a:stretch/>
        </p:blipFill>
        <p:spPr>
          <a:xfrm>
            <a:off x="2939521" y="5214763"/>
            <a:ext cx="3776346" cy="1195666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pic>
        <p:nvPicPr>
          <p:cNvPr id="133" name="Picture 2">
            <a:extLst>
              <a:ext uri="{FF2B5EF4-FFF2-40B4-BE49-F238E27FC236}">
                <a16:creationId xmlns:a16="http://schemas.microsoft.com/office/drawing/2014/main" id="{079809C4-1C48-4D37-A362-74D79E636A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t="55332" r="50868"/>
          <a:stretch/>
        </p:blipFill>
        <p:spPr>
          <a:xfrm>
            <a:off x="2939521" y="6454802"/>
            <a:ext cx="3776346" cy="1195666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pic>
        <p:nvPicPr>
          <p:cNvPr id="134" name="Picture 2">
            <a:extLst>
              <a:ext uri="{FF2B5EF4-FFF2-40B4-BE49-F238E27FC236}">
                <a16:creationId xmlns:a16="http://schemas.microsoft.com/office/drawing/2014/main" id="{C4B27BE9-E190-47FE-A54C-B5812CEC44FF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t="55332" r="50868"/>
          <a:stretch/>
        </p:blipFill>
        <p:spPr>
          <a:xfrm>
            <a:off x="2939521" y="7694842"/>
            <a:ext cx="3776346" cy="1195666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pic>
        <p:nvPicPr>
          <p:cNvPr id="96" name="그림 95">
            <a:extLst>
              <a:ext uri="{FF2B5EF4-FFF2-40B4-BE49-F238E27FC236}">
                <a16:creationId xmlns:a16="http://schemas.microsoft.com/office/drawing/2014/main" id="{DEB2F847-CA00-470A-BFDA-23DE9E57DC3E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r="24530"/>
          <a:stretch>
            <a:fillRect/>
          </a:stretch>
        </p:blipFill>
        <p:spPr>
          <a:xfrm>
            <a:off x="6865402" y="2890288"/>
            <a:ext cx="3776346" cy="5099999"/>
          </a:xfrm>
          <a:prstGeom prst="rect">
            <a:avLst/>
          </a:prstGeom>
        </p:spPr>
      </p:pic>
      <p:sp>
        <p:nvSpPr>
          <p:cNvPr id="5" name="직사각형 4"/>
          <p:cNvSpPr/>
          <p:nvPr/>
        </p:nvSpPr>
        <p:spPr>
          <a:xfrm>
            <a:off x="0" y="8682734"/>
            <a:ext cx="13208001" cy="1223267"/>
          </a:xfrm>
          <a:prstGeom prst="rect">
            <a:avLst/>
          </a:prstGeom>
          <a:solidFill>
            <a:srgbClr val="FDFAF6">
              <a:alpha val="100000"/>
            </a:srgbClr>
          </a:solidFill>
          <a:ln w="12700" cap="flat" cmpd="sng" algn="ctr">
            <a:noFill/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endParaRPr kumimoji="0" lang="ko-KR" altLang="en-US" sz="1800" b="0" i="0" u="none" strike="noStrike" kern="1200" cap="none" spc="0" normalizeH="0" baseline="0">
              <a:solidFill>
                <a:srgbClr val="FFFFFF"/>
              </a:solidFill>
              <a:latin typeface="Calibri"/>
              <a:ea typeface="맑은 고딕"/>
              <a:cs typeface="맑은 고딕"/>
            </a:endParaRPr>
          </a:p>
        </p:txBody>
      </p:sp>
      <p:pic>
        <p:nvPicPr>
          <p:cNvPr id="26" name="그림 25">
            <a:extLst>
              <a:ext uri="{FF2B5EF4-FFF2-40B4-BE49-F238E27FC236}">
                <a16:creationId xmlns:a16="http://schemas.microsoft.com/office/drawing/2014/main" id="{0A2A85B2-DD35-4EEF-A8B8-F20CAD0351C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-20000" contrast="40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2804244" y="2940633"/>
            <a:ext cx="3776346" cy="626224"/>
          </a:xfrm>
          <a:prstGeom prst="rect">
            <a:avLst/>
          </a:prstGeom>
        </p:spPr>
      </p:pic>
      <p:sp>
        <p:nvSpPr>
          <p:cNvPr id="27" name="직사각형 26">
            <a:extLst>
              <a:ext uri="{FF2B5EF4-FFF2-40B4-BE49-F238E27FC236}">
                <a16:creationId xmlns:a16="http://schemas.microsoft.com/office/drawing/2014/main" id="{BB9C5D14-EC6E-4232-AC25-4FB602CBB457}"/>
              </a:ext>
            </a:extLst>
          </p:cNvPr>
          <p:cNvSpPr/>
          <p:nvPr/>
        </p:nvSpPr>
        <p:spPr>
          <a:xfrm>
            <a:off x="3003550" y="3225800"/>
            <a:ext cx="2108200" cy="209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산 이름을 입력해주세요</a:t>
            </a:r>
          </a:p>
        </p:txBody>
      </p:sp>
      <p:sp>
        <p:nvSpPr>
          <p:cNvPr id="28" name="직사각형 27">
            <a:extLst>
              <a:ext uri="{FF2B5EF4-FFF2-40B4-BE49-F238E27FC236}">
                <a16:creationId xmlns:a16="http://schemas.microsoft.com/office/drawing/2014/main" id="{C2FC424A-97F5-4FE8-BE9C-FB0EEC236581}"/>
              </a:ext>
            </a:extLst>
          </p:cNvPr>
          <p:cNvSpPr/>
          <p:nvPr/>
        </p:nvSpPr>
        <p:spPr>
          <a:xfrm>
            <a:off x="2863324" y="2914294"/>
            <a:ext cx="2108200" cy="2093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ko-KR" altLang="en-US" sz="1400" dirty="0">
                <a:solidFill>
                  <a:sysClr val="windowText" lastClr="000000"/>
                </a:solidFill>
              </a:rPr>
              <a:t>산 이름 검색</a:t>
            </a:r>
          </a:p>
        </p:txBody>
      </p:sp>
      <p:pic>
        <p:nvPicPr>
          <p:cNvPr id="72" name="그림 71">
            <a:extLst>
              <a:ext uri="{FF2B5EF4-FFF2-40B4-BE49-F238E27FC236}">
                <a16:creationId xmlns:a16="http://schemas.microsoft.com/office/drawing/2014/main" id="{C14D3030-2958-4D56-BEC2-BD170906254D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-360"/>
          <a:stretch>
            <a:fillRect/>
          </a:stretch>
        </p:blipFill>
        <p:spPr>
          <a:xfrm>
            <a:off x="-592" y="794069"/>
            <a:ext cx="13208592" cy="2046667"/>
          </a:xfrm>
          <a:prstGeom prst="rect">
            <a:avLst/>
          </a:prstGeom>
        </p:spPr>
      </p:pic>
      <p:sp>
        <p:nvSpPr>
          <p:cNvPr id="73" name="TextBox 37">
            <a:extLst>
              <a:ext uri="{FF2B5EF4-FFF2-40B4-BE49-F238E27FC236}">
                <a16:creationId xmlns:a16="http://schemas.microsoft.com/office/drawing/2014/main" id="{5EA4F6D8-2ECC-4D17-B59F-670A1466FCAB}"/>
              </a:ext>
            </a:extLst>
          </p:cNvPr>
          <p:cNvSpPr txBox="1"/>
          <p:nvPr/>
        </p:nvSpPr>
        <p:spPr>
          <a:xfrm>
            <a:off x="4580508" y="1792648"/>
            <a:ext cx="3881452" cy="26161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Home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 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&gt; 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산림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 dirty="0" err="1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자전거길 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&gt;</a:t>
            </a:r>
            <a:r>
              <a:rPr kumimoji="0" lang="ko-KR" altLang="en-US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 </a:t>
            </a:r>
            <a:r>
              <a:rPr kumimoji="0" lang="ko-KR" altLang="en-US" sz="1100" b="0" i="0" u="none" strike="noStrike" kern="1200" cap="none" spc="0" normalizeH="0" baseline="0" dirty="0" err="1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1100" b="0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lang="ko-KR" altLang="en-US" sz="1100" dirty="0">
                <a:solidFill>
                  <a:srgbClr val="FFFFFF"/>
                </a:solidFill>
                <a:ea typeface="맑은 고딕"/>
              </a:rPr>
              <a:t>자전거길</a:t>
            </a:r>
            <a:endParaRPr kumimoji="0" lang="ko-KR" altLang="en-US" sz="1100" b="0" i="0" u="none" strike="noStrike" kern="1200" cap="none" spc="0" normalizeH="0" baseline="0" dirty="0">
              <a:solidFill>
                <a:srgbClr val="FFFFFF"/>
              </a:solidFill>
              <a:ea typeface="맑은 고딕"/>
            </a:endParaRPr>
          </a:p>
        </p:txBody>
      </p:sp>
      <p:sp>
        <p:nvSpPr>
          <p:cNvPr id="74" name="TextBox 38">
            <a:extLst>
              <a:ext uri="{FF2B5EF4-FFF2-40B4-BE49-F238E27FC236}">
                <a16:creationId xmlns:a16="http://schemas.microsoft.com/office/drawing/2014/main" id="{84A01386-71E2-4A10-B532-5A1D04F761E9}"/>
              </a:ext>
            </a:extLst>
          </p:cNvPr>
          <p:cNvSpPr txBox="1"/>
          <p:nvPr/>
        </p:nvSpPr>
        <p:spPr>
          <a:xfrm>
            <a:off x="4434687" y="1196486"/>
            <a:ext cx="4202123" cy="584775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0" lv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3200" b="1" i="0" u="none" strike="noStrike" kern="1200" cap="none" spc="0" normalizeH="0" baseline="0" dirty="0" err="1">
                <a:solidFill>
                  <a:srgbClr val="FFFFFF"/>
                </a:solidFill>
                <a:ea typeface="맑은 고딕"/>
              </a:rPr>
              <a:t>둘레길</a:t>
            </a:r>
            <a:r>
              <a:rPr kumimoji="0" lang="en-US" altLang="ko-KR" sz="3200" b="1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/</a:t>
            </a:r>
            <a:r>
              <a:rPr kumimoji="0" lang="ko-KR" altLang="en-US" sz="3200" b="1" i="0" u="none" strike="noStrike" kern="1200" cap="none" spc="0" normalizeH="0" baseline="0" dirty="0">
                <a:solidFill>
                  <a:srgbClr val="FFFFFF"/>
                </a:solidFill>
                <a:ea typeface="맑은 고딕"/>
              </a:rPr>
              <a:t>자전거길</a:t>
            </a:r>
          </a:p>
        </p:txBody>
      </p:sp>
      <p:sp>
        <p:nvSpPr>
          <p:cNvPr id="75" name="직사각형 74">
            <a:extLst>
              <a:ext uri="{FF2B5EF4-FFF2-40B4-BE49-F238E27FC236}">
                <a16:creationId xmlns:a16="http://schemas.microsoft.com/office/drawing/2014/main" id="{BFC3638B-B838-446F-9CC6-A12681FB5794}"/>
              </a:ext>
            </a:extLst>
          </p:cNvPr>
          <p:cNvSpPr/>
          <p:nvPr/>
        </p:nvSpPr>
        <p:spPr>
          <a:xfrm>
            <a:off x="1" y="-11916"/>
            <a:ext cx="13208000" cy="79904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ko-KR" altLang="en-US"/>
          </a:p>
        </p:txBody>
      </p:sp>
      <p:pic>
        <p:nvPicPr>
          <p:cNvPr id="76" name="그림 75">
            <a:extLst>
              <a:ext uri="{FF2B5EF4-FFF2-40B4-BE49-F238E27FC236}">
                <a16:creationId xmlns:a16="http://schemas.microsoft.com/office/drawing/2014/main" id="{F6A60E39-CD2C-4687-89AD-F4913E3874A0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r="30450"/>
          <a:stretch>
            <a:fillRect/>
          </a:stretch>
        </p:blipFill>
        <p:spPr>
          <a:xfrm>
            <a:off x="236183" y="51090"/>
            <a:ext cx="891476" cy="682779"/>
          </a:xfrm>
          <a:prstGeom prst="rect">
            <a:avLst/>
          </a:prstGeom>
        </p:spPr>
      </p:pic>
      <p:sp>
        <p:nvSpPr>
          <p:cNvPr id="77" name="TextBox 76">
            <a:extLst>
              <a:ext uri="{FF2B5EF4-FFF2-40B4-BE49-F238E27FC236}">
                <a16:creationId xmlns:a16="http://schemas.microsoft.com/office/drawing/2014/main" id="{89D60ECD-55F6-4498-A082-8CD3F0A2EDF3}"/>
              </a:ext>
            </a:extLst>
          </p:cNvPr>
          <p:cNvSpPr txBox="1"/>
          <p:nvPr/>
        </p:nvSpPr>
        <p:spPr>
          <a:xfrm>
            <a:off x="1349770" y="371367"/>
            <a:ext cx="7287040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78" name="사각형: 둥근 모서리 77">
            <a:extLst>
              <a:ext uri="{FF2B5EF4-FFF2-40B4-BE49-F238E27FC236}">
                <a16:creationId xmlns:a16="http://schemas.microsoft.com/office/drawing/2014/main" id="{78D97CC8-B6A1-4680-9A18-2F767CCC5635}"/>
              </a:ext>
            </a:extLst>
          </p:cNvPr>
          <p:cNvSpPr/>
          <p:nvPr/>
        </p:nvSpPr>
        <p:spPr>
          <a:xfrm>
            <a:off x="9748518" y="286686"/>
            <a:ext cx="918572" cy="433130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79" name="사각형: 둥근 모서리 78">
            <a:extLst>
              <a:ext uri="{FF2B5EF4-FFF2-40B4-BE49-F238E27FC236}">
                <a16:creationId xmlns:a16="http://schemas.microsoft.com/office/drawing/2014/main" id="{38C6F22C-8AA0-453E-8988-E8787A13AC5B}"/>
              </a:ext>
            </a:extLst>
          </p:cNvPr>
          <p:cNvSpPr/>
          <p:nvPr/>
        </p:nvSpPr>
        <p:spPr>
          <a:xfrm>
            <a:off x="10744643" y="285688"/>
            <a:ext cx="1113587" cy="4331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80" name="직사각형 9">
            <a:extLst>
              <a:ext uri="{FF2B5EF4-FFF2-40B4-BE49-F238E27FC236}">
                <a16:creationId xmlns:a16="http://schemas.microsoft.com/office/drawing/2014/main" id="{3E3B45A7-E2C6-4B0D-B422-421B410397D7}"/>
              </a:ext>
            </a:extLst>
          </p:cNvPr>
          <p:cNvSpPr/>
          <p:nvPr/>
        </p:nvSpPr>
        <p:spPr>
          <a:xfrm>
            <a:off x="0" y="0"/>
            <a:ext cx="3600451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marL="0" indent="0" algn="ctr" defTabSz="457200" rtl="0" eaLnBrk="1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None/>
              <a:defRPr/>
            </a:pPr>
            <a:r>
              <a:rPr kumimoji="0" lang="ko-KR" altLang="en-US" sz="1351" b="0" i="0" u="none" strike="noStrike" kern="1200" cap="none" spc="0" normalizeH="0" baseline="0" dirty="0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등산로 검색 페이지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222663" y="2155629"/>
            <a:ext cx="4377691" cy="36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altLang="en-US" dirty="0">
                <a:solidFill>
                  <a:schemeClr val="lt1"/>
                </a:solidFill>
              </a:rPr>
              <a:t>directory-2-0-1/bootstrap-4/html/detail.html</a:t>
            </a:r>
          </a:p>
        </p:txBody>
      </p:sp>
      <p:pic>
        <p:nvPicPr>
          <p:cNvPr id="60" name="Picture 2">
            <a:extLst>
              <a:ext uri="{FF2B5EF4-FFF2-40B4-BE49-F238E27FC236}">
                <a16:creationId xmlns:a16="http://schemas.microsoft.com/office/drawing/2014/main" id="{151343DF-D8A6-4592-835D-485F4B77184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/>
          <a:srcRect t="40732" r="50868"/>
          <a:stretch/>
        </p:blipFill>
        <p:spPr>
          <a:xfrm>
            <a:off x="2939521" y="3583926"/>
            <a:ext cx="3776346" cy="1586464"/>
          </a:xfrm>
          <a:prstGeom prst="rect">
            <a:avLst/>
          </a:prstGeom>
          <a:noFill/>
          <a:ln w="9525">
            <a:noFill/>
            <a:miter/>
          </a:ln>
          <a:effectLst/>
        </p:spPr>
      </p:pic>
      <p:sp>
        <p:nvSpPr>
          <p:cNvPr id="95" name="직사각형 94">
            <a:extLst>
              <a:ext uri="{FF2B5EF4-FFF2-40B4-BE49-F238E27FC236}">
                <a16:creationId xmlns:a16="http://schemas.microsoft.com/office/drawing/2014/main" id="{D78A093E-FE26-45B7-8D43-B7B067056C39}"/>
              </a:ext>
            </a:extLst>
          </p:cNvPr>
          <p:cNvSpPr/>
          <p:nvPr/>
        </p:nvSpPr>
        <p:spPr>
          <a:xfrm>
            <a:off x="2804244" y="3562217"/>
            <a:ext cx="3980308" cy="1577453"/>
          </a:xfrm>
          <a:prstGeom prst="rect">
            <a:avLst/>
          </a:prstGeom>
          <a:noFill/>
          <a:ln w="38100"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04" name="그룹 103">
            <a:extLst>
              <a:ext uri="{FF2B5EF4-FFF2-40B4-BE49-F238E27FC236}">
                <a16:creationId xmlns:a16="http://schemas.microsoft.com/office/drawing/2014/main" id="{31BD2113-BC6A-4267-871E-0C02DB37B7FD}"/>
              </a:ext>
            </a:extLst>
          </p:cNvPr>
          <p:cNvGrpSpPr/>
          <p:nvPr/>
        </p:nvGrpSpPr>
        <p:grpSpPr>
          <a:xfrm>
            <a:off x="6557084" y="5768034"/>
            <a:ext cx="6452407" cy="4039209"/>
            <a:chOff x="6657403" y="5260060"/>
            <a:chExt cx="6452407" cy="4039209"/>
          </a:xfrm>
        </p:grpSpPr>
        <p:sp>
          <p:nvSpPr>
            <p:cNvPr id="105" name="직사각형 104">
              <a:extLst>
                <a:ext uri="{FF2B5EF4-FFF2-40B4-BE49-F238E27FC236}">
                  <a16:creationId xmlns:a16="http://schemas.microsoft.com/office/drawing/2014/main" id="{43E0BF87-0730-4633-88B1-0E8B219D40DC}"/>
                </a:ext>
              </a:extLst>
            </p:cNvPr>
            <p:cNvSpPr/>
            <p:nvPr/>
          </p:nvSpPr>
          <p:spPr>
            <a:xfrm>
              <a:off x="6657403" y="5260060"/>
              <a:ext cx="6452407" cy="4039209"/>
            </a:xfrm>
            <a:prstGeom prst="rect">
              <a:avLst/>
            </a:prstGeom>
            <a:solidFill>
              <a:schemeClr val="bg1"/>
            </a:solidFill>
            <a:ln w="38100">
              <a:solidFill>
                <a:srgbClr val="2F528F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06" name="그룹 105">
              <a:extLst>
                <a:ext uri="{FF2B5EF4-FFF2-40B4-BE49-F238E27FC236}">
                  <a16:creationId xmlns:a16="http://schemas.microsoft.com/office/drawing/2014/main" id="{76984408-6433-4DD9-A12D-85B294462897}"/>
                </a:ext>
              </a:extLst>
            </p:cNvPr>
            <p:cNvGrpSpPr/>
            <p:nvPr/>
          </p:nvGrpSpPr>
          <p:grpSpPr>
            <a:xfrm>
              <a:off x="6727727" y="5326534"/>
              <a:ext cx="3142878" cy="3917184"/>
              <a:chOff x="2017537" y="2863665"/>
              <a:chExt cx="5458146" cy="6802861"/>
            </a:xfrm>
          </p:grpSpPr>
          <p:sp>
            <p:nvSpPr>
              <p:cNvPr id="117" name="직사각형 116">
                <a:extLst>
                  <a:ext uri="{FF2B5EF4-FFF2-40B4-BE49-F238E27FC236}">
                    <a16:creationId xmlns:a16="http://schemas.microsoft.com/office/drawing/2014/main" id="{7F8E4755-4767-484A-8E5F-EA2D62ED2C8F}"/>
                  </a:ext>
                </a:extLst>
              </p:cNvPr>
              <p:cNvSpPr/>
              <p:nvPr/>
            </p:nvSpPr>
            <p:spPr>
              <a:xfrm>
                <a:off x="2017537" y="2863665"/>
                <a:ext cx="5458146" cy="6802861"/>
              </a:xfrm>
              <a:prstGeom prst="rect">
                <a:avLst/>
              </a:prstGeom>
              <a:solidFill>
                <a:schemeClr val="bg1"/>
              </a:solidFill>
              <a:ln w="38100" cap="flat" cmpd="sng" algn="ctr">
                <a:solidFill>
                  <a:srgbClr val="21375E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 dirty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118" name="Picture 4">
                <a:extLst>
                  <a:ext uri="{FF2B5EF4-FFF2-40B4-BE49-F238E27FC236}">
                    <a16:creationId xmlns:a16="http://schemas.microsoft.com/office/drawing/2014/main" id="{95F1736B-65E5-4403-8F76-48DACFA92A8B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/>
              <a:srcRect b="6940"/>
              <a:stretch>
                <a:fillRect/>
              </a:stretch>
            </p:blipFill>
            <p:spPr>
              <a:xfrm>
                <a:off x="2069877" y="3483486"/>
                <a:ext cx="5341259" cy="4180786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pic>
            <p:nvPicPr>
              <p:cNvPr id="119" name="Picture 3">
                <a:extLst>
                  <a:ext uri="{FF2B5EF4-FFF2-40B4-BE49-F238E27FC236}">
                    <a16:creationId xmlns:a16="http://schemas.microsoft.com/office/drawing/2014/main" id="{5071C6E1-31B3-42C6-9C75-CD62FBF33108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b="94590"/>
              <a:stretch>
                <a:fillRect/>
              </a:stretch>
            </p:blipFill>
            <p:spPr>
              <a:xfrm>
                <a:off x="2207610" y="4208590"/>
                <a:ext cx="4748485" cy="17559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grpSp>
            <p:nvGrpSpPr>
              <p:cNvPr id="120" name="그룹 119">
                <a:extLst>
                  <a:ext uri="{FF2B5EF4-FFF2-40B4-BE49-F238E27FC236}">
                    <a16:creationId xmlns:a16="http://schemas.microsoft.com/office/drawing/2014/main" id="{AFDF3794-2C68-48AC-9881-D8287A1452DF}"/>
                  </a:ext>
                </a:extLst>
              </p:cNvPr>
              <p:cNvGrpSpPr/>
              <p:nvPr/>
            </p:nvGrpSpPr>
            <p:grpSpPr>
              <a:xfrm>
                <a:off x="2221544" y="4354744"/>
                <a:ext cx="4846852" cy="2938588"/>
                <a:chOff x="7134425" y="1010968"/>
                <a:chExt cx="4846852" cy="2938588"/>
              </a:xfrm>
            </p:grpSpPr>
            <p:pic>
              <p:nvPicPr>
                <p:cNvPr id="126" name="그림 125">
                  <a:extLst>
                    <a:ext uri="{FF2B5EF4-FFF2-40B4-BE49-F238E27FC236}">
                      <a16:creationId xmlns:a16="http://schemas.microsoft.com/office/drawing/2014/main" id="{CEA5873D-7144-48CD-B2D4-12249DE811F0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l="50430" t="23930" b="58730"/>
                <a:stretch>
                  <a:fillRect/>
                </a:stretch>
              </p:blipFill>
              <p:spPr>
                <a:xfrm>
                  <a:off x="7174663" y="1819202"/>
                  <a:ext cx="2387906" cy="597366"/>
                </a:xfrm>
                <a:prstGeom prst="rect">
                  <a:avLst/>
                </a:prstGeom>
              </p:spPr>
            </p:pic>
            <p:pic>
              <p:nvPicPr>
                <p:cNvPr id="127" name="그림 126">
                  <a:extLst>
                    <a:ext uri="{FF2B5EF4-FFF2-40B4-BE49-F238E27FC236}">
                      <a16:creationId xmlns:a16="http://schemas.microsoft.com/office/drawing/2014/main" id="{4EFB1EB9-BA29-4D8C-9CB8-F6E14503B3C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58730" b="-3730"/>
                <a:stretch>
                  <a:fillRect/>
                </a:stretch>
              </p:blipFill>
              <p:spPr>
                <a:xfrm>
                  <a:off x="7163961" y="2399691"/>
                  <a:ext cx="4817317" cy="1549865"/>
                </a:xfrm>
                <a:prstGeom prst="rect">
                  <a:avLst/>
                </a:prstGeom>
              </p:spPr>
            </p:pic>
            <p:pic>
              <p:nvPicPr>
                <p:cNvPr id="128" name="그림 127">
                  <a:extLst>
                    <a:ext uri="{FF2B5EF4-FFF2-40B4-BE49-F238E27FC236}">
                      <a16:creationId xmlns:a16="http://schemas.microsoft.com/office/drawing/2014/main" id="{E380CB8D-9938-45F1-B4CA-CD9BD49AFBC4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10"/>
                <a:srcRect t="-620" b="78620"/>
                <a:stretch>
                  <a:fillRect/>
                </a:stretch>
              </p:blipFill>
              <p:spPr>
                <a:xfrm>
                  <a:off x="7134425" y="1010968"/>
                  <a:ext cx="4817317" cy="757899"/>
                </a:xfrm>
                <a:prstGeom prst="rect">
                  <a:avLst/>
                </a:prstGeom>
              </p:spPr>
            </p:pic>
          </p:grpSp>
          <p:sp>
            <p:nvSpPr>
              <p:cNvPr id="121" name="순서도: 처리 120">
                <a:extLst>
                  <a:ext uri="{FF2B5EF4-FFF2-40B4-BE49-F238E27FC236}">
                    <a16:creationId xmlns:a16="http://schemas.microsoft.com/office/drawing/2014/main" id="{18FBC3D5-E08B-4551-8133-A0DFCA7BF4DA}"/>
                  </a:ext>
                </a:extLst>
              </p:cNvPr>
              <p:cNvSpPr/>
              <p:nvPr/>
            </p:nvSpPr>
            <p:spPr>
              <a:xfrm>
                <a:off x="2290444" y="6793216"/>
                <a:ext cx="1904999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122" name="Picture 3">
                <a:extLst>
                  <a:ext uri="{FF2B5EF4-FFF2-40B4-BE49-F238E27FC236}">
                    <a16:creationId xmlns:a16="http://schemas.microsoft.com/office/drawing/2014/main" id="{62F96FA6-BC05-453D-8F55-CC1E64101D54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t="15820"/>
              <a:stretch>
                <a:fillRect/>
              </a:stretch>
            </p:blipFill>
            <p:spPr>
              <a:xfrm>
                <a:off x="2272143" y="6837428"/>
                <a:ext cx="4748485" cy="2733430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123" name="순서도: 처리 122">
                <a:extLst>
                  <a:ext uri="{FF2B5EF4-FFF2-40B4-BE49-F238E27FC236}">
                    <a16:creationId xmlns:a16="http://schemas.microsoft.com/office/drawing/2014/main" id="{D0BE3362-2D5E-4DA1-BAF2-C71317B71F4C}"/>
                  </a:ext>
                </a:extLst>
              </p:cNvPr>
              <p:cNvSpPr/>
              <p:nvPr/>
            </p:nvSpPr>
            <p:spPr>
              <a:xfrm>
                <a:off x="6175361" y="5040615"/>
                <a:ext cx="888286" cy="770562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124" name="순서도: 처리 123">
                <a:extLst>
                  <a:ext uri="{FF2B5EF4-FFF2-40B4-BE49-F238E27FC236}">
                    <a16:creationId xmlns:a16="http://schemas.microsoft.com/office/drawing/2014/main" id="{FABC41DB-169C-4588-B106-3B19B9F3B010}"/>
                  </a:ext>
                </a:extLst>
              </p:cNvPr>
              <p:cNvSpPr/>
              <p:nvPr/>
            </p:nvSpPr>
            <p:spPr>
              <a:xfrm>
                <a:off x="5171917" y="3445981"/>
                <a:ext cx="1904999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125" name="TextBox 124">
                <a:extLst>
                  <a:ext uri="{FF2B5EF4-FFF2-40B4-BE49-F238E27FC236}">
                    <a16:creationId xmlns:a16="http://schemas.microsoft.com/office/drawing/2014/main" id="{F5943F54-D713-4D8C-A7EF-698A54768D18}"/>
                  </a:ext>
                </a:extLst>
              </p:cNvPr>
              <p:cNvSpPr txBox="1"/>
              <p:nvPr/>
            </p:nvSpPr>
            <p:spPr>
              <a:xfrm>
                <a:off x="2132475" y="2952838"/>
                <a:ext cx="5228195" cy="587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1" i="0" u="none" strike="noStrike" kern="1200" cap="none" spc="0" normalizeH="0" baseline="0" dirty="0">
                    <a:solidFill>
                      <a:srgbClr val="C00000"/>
                    </a:solidFill>
                    <a:latin typeface="Calibri"/>
                    <a:ea typeface="맑은 고딕"/>
                    <a:cs typeface="맑은 고딕"/>
                  </a:rPr>
                  <a:t>팝업화면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</a:t>
                </a:r>
                <a:r>
                  <a:rPr kumimoji="0" lang="en-US" altLang="ko-KR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–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로그인 후 리뷰 화면</a:t>
                </a:r>
              </a:p>
            </p:txBody>
          </p:sp>
        </p:grpSp>
        <p:grpSp>
          <p:nvGrpSpPr>
            <p:cNvPr id="107" name="그룹 106">
              <a:extLst>
                <a:ext uri="{FF2B5EF4-FFF2-40B4-BE49-F238E27FC236}">
                  <a16:creationId xmlns:a16="http://schemas.microsoft.com/office/drawing/2014/main" id="{8428167E-9D42-4004-B742-2087EDD7E303}"/>
                </a:ext>
              </a:extLst>
            </p:cNvPr>
            <p:cNvGrpSpPr/>
            <p:nvPr/>
          </p:nvGrpSpPr>
          <p:grpSpPr>
            <a:xfrm>
              <a:off x="9896705" y="5326534"/>
              <a:ext cx="3142877" cy="3917184"/>
              <a:chOff x="7534652" y="2881428"/>
              <a:chExt cx="5458146" cy="6802862"/>
            </a:xfrm>
          </p:grpSpPr>
          <p:sp>
            <p:nvSpPr>
              <p:cNvPr id="108" name="직사각형 107">
                <a:extLst>
                  <a:ext uri="{FF2B5EF4-FFF2-40B4-BE49-F238E27FC236}">
                    <a16:creationId xmlns:a16="http://schemas.microsoft.com/office/drawing/2014/main" id="{5D80DDEC-9E59-4092-868A-30B9C3D64537}"/>
                  </a:ext>
                </a:extLst>
              </p:cNvPr>
              <p:cNvSpPr/>
              <p:nvPr/>
            </p:nvSpPr>
            <p:spPr>
              <a:xfrm>
                <a:off x="7534652" y="2881428"/>
                <a:ext cx="5458146" cy="6802862"/>
              </a:xfrm>
              <a:prstGeom prst="rect">
                <a:avLst/>
              </a:prstGeom>
              <a:solidFill>
                <a:schemeClr val="bg1"/>
              </a:solidFill>
              <a:ln w="38100" cap="flat" cmpd="sng" algn="ctr">
                <a:solidFill>
                  <a:srgbClr val="21375E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109" name="Picture 4">
                <a:extLst>
                  <a:ext uri="{FF2B5EF4-FFF2-40B4-BE49-F238E27FC236}">
                    <a16:creationId xmlns:a16="http://schemas.microsoft.com/office/drawing/2014/main" id="{D6E584F5-60B4-4367-889D-492949A62F3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8"/>
              <a:srcRect b="6940"/>
              <a:stretch>
                <a:fillRect/>
              </a:stretch>
            </p:blipFill>
            <p:spPr>
              <a:xfrm>
                <a:off x="7602710" y="3426336"/>
                <a:ext cx="5341259" cy="4180787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pic>
            <p:nvPicPr>
              <p:cNvPr id="110" name="그림 109">
                <a:extLst>
                  <a:ext uri="{FF2B5EF4-FFF2-40B4-BE49-F238E27FC236}">
                    <a16:creationId xmlns:a16="http://schemas.microsoft.com/office/drawing/2014/main" id="{D3D698F0-5CE2-4411-B77D-074BA8DAF91E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10"/>
              <a:srcRect t="-620" b="78620"/>
              <a:stretch>
                <a:fillRect/>
              </a:stretch>
            </p:blipFill>
            <p:spPr>
              <a:xfrm>
                <a:off x="7810789" y="4188286"/>
                <a:ext cx="4817317" cy="757899"/>
              </a:xfrm>
              <a:prstGeom prst="rect">
                <a:avLst/>
              </a:prstGeom>
            </p:spPr>
          </p:pic>
          <p:sp>
            <p:nvSpPr>
              <p:cNvPr id="111" name="TextBox 110">
                <a:extLst>
                  <a:ext uri="{FF2B5EF4-FFF2-40B4-BE49-F238E27FC236}">
                    <a16:creationId xmlns:a16="http://schemas.microsoft.com/office/drawing/2014/main" id="{C133C338-410B-4710-B595-DDB3649D0A67}"/>
                  </a:ext>
                </a:extLst>
              </p:cNvPr>
              <p:cNvSpPr txBox="1"/>
              <p:nvPr/>
            </p:nvSpPr>
            <p:spPr>
              <a:xfrm>
                <a:off x="7866417" y="4868456"/>
                <a:ext cx="4652169" cy="481056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2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로그인이 필요한 서비스입니다</a:t>
                </a:r>
                <a:r>
                  <a:rPr kumimoji="0" lang="en-US" altLang="ko-KR" sz="12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. </a:t>
                </a:r>
              </a:p>
            </p:txBody>
          </p:sp>
          <p:pic>
            <p:nvPicPr>
              <p:cNvPr id="112" name="Picture 3">
                <a:extLst>
                  <a:ext uri="{FF2B5EF4-FFF2-40B4-BE49-F238E27FC236}">
                    <a16:creationId xmlns:a16="http://schemas.microsoft.com/office/drawing/2014/main" id="{819A283F-D977-409A-825C-62D3CE7827B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t="15820"/>
              <a:stretch>
                <a:fillRect/>
              </a:stretch>
            </p:blipFill>
            <p:spPr>
              <a:xfrm>
                <a:off x="7675062" y="5243451"/>
                <a:ext cx="4748485" cy="2733431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113" name="순서도: 처리 112">
                <a:extLst>
                  <a:ext uri="{FF2B5EF4-FFF2-40B4-BE49-F238E27FC236}">
                    <a16:creationId xmlns:a16="http://schemas.microsoft.com/office/drawing/2014/main" id="{23457791-DFB0-4EBB-B52A-CF89C9EE7855}"/>
                  </a:ext>
                </a:extLst>
              </p:cNvPr>
              <p:cNvSpPr/>
              <p:nvPr/>
            </p:nvSpPr>
            <p:spPr>
              <a:xfrm>
                <a:off x="10845699" y="3498900"/>
                <a:ext cx="1904998" cy="610028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sp>
            <p:nvSpPr>
              <p:cNvPr id="114" name="순서도: 처리 113">
                <a:extLst>
                  <a:ext uri="{FF2B5EF4-FFF2-40B4-BE49-F238E27FC236}">
                    <a16:creationId xmlns:a16="http://schemas.microsoft.com/office/drawing/2014/main" id="{D2AFB50F-6694-4D56-9F3E-4A12487153D3}"/>
                  </a:ext>
                </a:extLst>
              </p:cNvPr>
              <p:cNvSpPr/>
              <p:nvPr/>
            </p:nvSpPr>
            <p:spPr>
              <a:xfrm>
                <a:off x="12054710" y="4973869"/>
                <a:ext cx="856181" cy="2022726"/>
              </a:xfrm>
              <a:prstGeom prst="flowChartProcess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marL="0" indent="0" algn="ctr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endParaRPr kumimoji="0" lang="ko-KR" altLang="en-US" sz="1800" b="0" i="0" u="none" strike="noStrike" kern="1200" cap="none" spc="0" normalizeH="0" baseline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endParaRPr>
              </a:p>
            </p:txBody>
          </p:sp>
          <p:pic>
            <p:nvPicPr>
              <p:cNvPr id="115" name="Picture 3">
                <a:extLst>
                  <a:ext uri="{FF2B5EF4-FFF2-40B4-BE49-F238E27FC236}">
                    <a16:creationId xmlns:a16="http://schemas.microsoft.com/office/drawing/2014/main" id="{09D7A31D-70D9-4105-88CB-54D308E0BAF3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9"/>
              <a:srcRect b="94590"/>
              <a:stretch>
                <a:fillRect/>
              </a:stretch>
            </p:blipFill>
            <p:spPr>
              <a:xfrm>
                <a:off x="7828963" y="4097927"/>
                <a:ext cx="4748485" cy="175593"/>
              </a:xfrm>
              <a:prstGeom prst="rect">
                <a:avLst/>
              </a:prstGeom>
              <a:noFill/>
              <a:ln w="9525">
                <a:noFill/>
                <a:miter/>
              </a:ln>
              <a:effectLst/>
            </p:spPr>
          </p:pic>
          <p:sp>
            <p:nvSpPr>
              <p:cNvPr id="116" name="TextBox 115">
                <a:extLst>
                  <a:ext uri="{FF2B5EF4-FFF2-40B4-BE49-F238E27FC236}">
                    <a16:creationId xmlns:a16="http://schemas.microsoft.com/office/drawing/2014/main" id="{99A86DBB-F9AF-4D8C-BAB2-B40446F9F5D6}"/>
                  </a:ext>
                </a:extLst>
              </p:cNvPr>
              <p:cNvSpPr txBox="1"/>
              <p:nvPr/>
            </p:nvSpPr>
            <p:spPr>
              <a:xfrm>
                <a:off x="7628750" y="2970601"/>
                <a:ext cx="5207892" cy="587957"/>
              </a:xfrm>
              <a:prstGeom prst="rect">
                <a:avLst/>
              </a:prstGeom>
              <a:noFill/>
            </p:spPr>
            <p:txBody>
              <a:bodyPr wrap="square">
                <a:spAutoFit/>
              </a:bodyPr>
              <a:lstStyle/>
              <a:p>
                <a:pPr marL="0" indent="0" algn="l" defTabSz="457200" rtl="0" eaLnBrk="1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ts val="0"/>
                  </a:spcAft>
                  <a:buNone/>
                  <a:defRPr/>
                </a:pPr>
                <a:r>
                  <a:rPr kumimoji="0" lang="ko-KR" altLang="en-US" sz="1600" b="1" i="0" u="none" strike="noStrike" kern="1200" cap="none" spc="0" normalizeH="0" baseline="0" dirty="0">
                    <a:solidFill>
                      <a:srgbClr val="C00000"/>
                    </a:solidFill>
                    <a:latin typeface="Calibri"/>
                    <a:ea typeface="맑은 고딕"/>
                    <a:cs typeface="맑은 고딕"/>
                  </a:rPr>
                  <a:t>팝업화면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</a:t>
                </a:r>
                <a:r>
                  <a:rPr kumimoji="0" lang="en-US" altLang="ko-KR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–</a:t>
                </a:r>
                <a:r>
                  <a:rPr kumimoji="0" lang="ko-KR" altLang="en-US" sz="1600" b="0" i="0" u="none" strike="noStrike" kern="1200" cap="none" spc="0" normalizeH="0" baseline="0" dirty="0">
                    <a:solidFill>
                      <a:srgbClr val="000000"/>
                    </a:solidFill>
                    <a:latin typeface="Calibri"/>
                    <a:ea typeface="맑은 고딕"/>
                    <a:cs typeface="맑은 고딕"/>
                  </a:rPr>
                  <a:t> 로그인 전 리뷰 화면</a:t>
                </a:r>
              </a:p>
            </p:txBody>
          </p:sp>
        </p:grpSp>
      </p:grpSp>
      <p:cxnSp>
        <p:nvCxnSpPr>
          <p:cNvPr id="6" name="직선 화살표 연결선 5">
            <a:extLst>
              <a:ext uri="{FF2B5EF4-FFF2-40B4-BE49-F238E27FC236}">
                <a16:creationId xmlns:a16="http://schemas.microsoft.com/office/drawing/2014/main" id="{F960CC9B-2B7A-4F37-B212-1CA338FB67B9}"/>
              </a:ext>
            </a:extLst>
          </p:cNvPr>
          <p:cNvCxnSpPr>
            <a:cxnSpLocks/>
          </p:cNvCxnSpPr>
          <p:nvPr/>
        </p:nvCxnSpPr>
        <p:spPr>
          <a:xfrm>
            <a:off x="4658917" y="5170390"/>
            <a:ext cx="1898167" cy="1465704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5" name="직선 화살표 연결선 134">
            <a:extLst>
              <a:ext uri="{FF2B5EF4-FFF2-40B4-BE49-F238E27FC236}">
                <a16:creationId xmlns:a16="http://schemas.microsoft.com/office/drawing/2014/main" id="{92517505-2BA2-44C1-8143-60F060E47BEB}"/>
              </a:ext>
            </a:extLst>
          </p:cNvPr>
          <p:cNvCxnSpPr>
            <a:cxnSpLocks/>
            <a:stCxn id="136" idx="3"/>
          </p:cNvCxnSpPr>
          <p:nvPr/>
        </p:nvCxnSpPr>
        <p:spPr>
          <a:xfrm>
            <a:off x="2464985" y="4083581"/>
            <a:ext cx="339259" cy="0"/>
          </a:xfrm>
          <a:prstGeom prst="straightConnector1">
            <a:avLst/>
          </a:prstGeom>
          <a:ln w="38100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6" name="직사각형 135">
            <a:extLst>
              <a:ext uri="{FF2B5EF4-FFF2-40B4-BE49-F238E27FC236}">
                <a16:creationId xmlns:a16="http://schemas.microsoft.com/office/drawing/2014/main" id="{5ABC9255-EDFE-425B-9C8A-B568C6AC942E}"/>
              </a:ext>
            </a:extLst>
          </p:cNvPr>
          <p:cNvSpPr/>
          <p:nvPr/>
        </p:nvSpPr>
        <p:spPr>
          <a:xfrm>
            <a:off x="46905" y="3604314"/>
            <a:ext cx="2418080" cy="95853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/>
              <a:t> </a:t>
            </a:r>
            <a:r>
              <a:rPr lang="ko-KR" altLang="en-US" dirty="0"/>
              <a:t>클릭 시 지도에 자전거길 경로 보여주기</a:t>
            </a:r>
          </a:p>
        </p:txBody>
      </p:sp>
    </p:spTree>
    <p:extLst>
      <p:ext uri="{BB962C8B-B14F-4D97-AF65-F5344CB8AC3E}">
        <p14:creationId xmlns:p14="http://schemas.microsoft.com/office/powerpoint/2010/main" val="93515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1" name="그림 45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322560" y="3319670"/>
            <a:ext cx="6602691" cy="203462"/>
          </a:xfrm>
          <a:prstGeom prst="rect">
            <a:avLst/>
          </a:prstGeom>
          <a:ln>
            <a:noFill/>
          </a:ln>
        </p:spPr>
      </p:pic>
      <p:grpSp>
        <p:nvGrpSpPr>
          <p:cNvPr id="236" name="그룹 235"/>
          <p:cNvGrpSpPr/>
          <p:nvPr/>
        </p:nvGrpSpPr>
        <p:grpSpPr>
          <a:xfrm>
            <a:off x="237161" y="3507765"/>
            <a:ext cx="2090149" cy="1309429"/>
            <a:chOff x="246885" y="3643571"/>
            <a:chExt cx="2090149" cy="1309429"/>
          </a:xfrm>
        </p:grpSpPr>
        <p:pic>
          <p:nvPicPr>
            <p:cNvPr id="169" name="그림 25"/>
            <p:cNvPicPr>
              <a:picLocks noChangeAspect="1"/>
            </p:cNvPicPr>
            <p:nvPr/>
          </p:nvPicPr>
          <p:blipFill rotWithShape="1">
            <a:blip r:embed="rId4"/>
            <a:srcRect t="12430" r="66400"/>
            <a:stretch>
              <a:fillRect/>
            </a:stretch>
          </p:blipFill>
          <p:spPr>
            <a:xfrm>
              <a:off x="246885" y="3643571"/>
              <a:ext cx="2090149" cy="1309429"/>
            </a:xfrm>
            <a:prstGeom prst="rect">
              <a:avLst/>
            </a:prstGeom>
            <a:ln>
              <a:noFill/>
            </a:ln>
          </p:spPr>
        </p:pic>
        <p:sp>
          <p:nvSpPr>
            <p:cNvPr id="113" name="직사각형 56"/>
            <p:cNvSpPr/>
            <p:nvPr/>
          </p:nvSpPr>
          <p:spPr>
            <a:xfrm>
              <a:off x="291966" y="3684678"/>
              <a:ext cx="567931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5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검색</a:t>
              </a:r>
            </a:p>
          </p:txBody>
        </p:sp>
        <p:sp>
          <p:nvSpPr>
            <p:cNvPr id="127" name="직사각형 95"/>
            <p:cNvSpPr/>
            <p:nvPr/>
          </p:nvSpPr>
          <p:spPr>
            <a:xfrm>
              <a:off x="407736" y="3973897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700" dirty="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석모도</a:t>
              </a:r>
            </a:p>
          </p:txBody>
        </p:sp>
      </p:grpSp>
      <p:grpSp>
        <p:nvGrpSpPr>
          <p:cNvPr id="235" name="그룹 234"/>
          <p:cNvGrpSpPr/>
          <p:nvPr/>
        </p:nvGrpSpPr>
        <p:grpSpPr>
          <a:xfrm>
            <a:off x="314010" y="4182881"/>
            <a:ext cx="2086534" cy="471650"/>
            <a:chOff x="333263" y="4321714"/>
            <a:chExt cx="2086534" cy="471650"/>
          </a:xfrm>
        </p:grpSpPr>
        <p:sp>
          <p:nvSpPr>
            <p:cNvPr id="153" name="직사각형 63"/>
            <p:cNvSpPr/>
            <p:nvPr/>
          </p:nvSpPr>
          <p:spPr>
            <a:xfrm>
              <a:off x="389525" y="4615040"/>
              <a:ext cx="656384" cy="15116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algn="ctr" defTabSz="457189">
                <a:spcBef>
                  <a:spcPct val="0"/>
                </a:spcBef>
                <a:defRPr/>
              </a:pPr>
              <a:r>
                <a:rPr lang="ko-KR" altLang="en-US" sz="9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휴양림</a:t>
              </a:r>
            </a:p>
          </p:txBody>
        </p:sp>
        <p:pic>
          <p:nvPicPr>
            <p:cNvPr id="154" name="그림 65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333263" y="4598470"/>
              <a:ext cx="194894" cy="194894"/>
            </a:xfrm>
            <a:prstGeom prst="rect">
              <a:avLst/>
            </a:prstGeom>
            <a:ln>
              <a:noFill/>
            </a:ln>
          </p:spPr>
        </p:pic>
        <p:sp>
          <p:nvSpPr>
            <p:cNvPr id="151" name="직사각형 68"/>
            <p:cNvSpPr/>
            <p:nvPr/>
          </p:nvSpPr>
          <p:spPr>
            <a:xfrm>
              <a:off x="1040765" y="4615040"/>
              <a:ext cx="727792" cy="15116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algn="ctr" defTabSz="457189">
                <a:spcBef>
                  <a:spcPct val="0"/>
                </a:spcBef>
                <a:defRPr/>
              </a:pPr>
              <a:r>
                <a:rPr lang="ko-KR" altLang="en-US" sz="9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숲속의 집</a:t>
              </a:r>
            </a:p>
          </p:txBody>
        </p:sp>
        <p:pic>
          <p:nvPicPr>
            <p:cNvPr id="152" name="그림 69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984503" y="4598470"/>
              <a:ext cx="194894" cy="194894"/>
            </a:xfrm>
            <a:prstGeom prst="rect">
              <a:avLst/>
            </a:prstGeom>
            <a:ln>
              <a:noFill/>
            </a:ln>
          </p:spPr>
        </p:pic>
        <p:sp>
          <p:nvSpPr>
            <p:cNvPr id="149" name="직사각형 71"/>
            <p:cNvSpPr/>
            <p:nvPr/>
          </p:nvSpPr>
          <p:spPr>
            <a:xfrm>
              <a:off x="1763413" y="4615040"/>
              <a:ext cx="656384" cy="15116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algn="ctr" defTabSz="457189">
                <a:spcBef>
                  <a:spcPct val="0"/>
                </a:spcBef>
                <a:defRPr/>
              </a:pPr>
              <a:r>
                <a:rPr lang="ko-KR" altLang="en-US" sz="9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야영장</a:t>
              </a:r>
            </a:p>
          </p:txBody>
        </p:sp>
        <p:pic>
          <p:nvPicPr>
            <p:cNvPr id="150" name="그림 72"/>
            <p:cNvPicPr>
              <a:picLocks noChangeAspect="1"/>
            </p:cNvPicPr>
            <p:nvPr/>
          </p:nvPicPr>
          <p:blipFill rotWithShape="1">
            <a:blip r:embed="rId5"/>
            <a:stretch>
              <a:fillRect/>
            </a:stretch>
          </p:blipFill>
          <p:spPr>
            <a:xfrm>
              <a:off x="1707151" y="4598470"/>
              <a:ext cx="194894" cy="194894"/>
            </a:xfrm>
            <a:prstGeom prst="rect">
              <a:avLst/>
            </a:prstGeom>
            <a:ln>
              <a:noFill/>
            </a:ln>
          </p:spPr>
        </p:pic>
        <p:sp>
          <p:nvSpPr>
            <p:cNvPr id="210" name="직사각형 95"/>
            <p:cNvSpPr/>
            <p:nvPr/>
          </p:nvSpPr>
          <p:spPr>
            <a:xfrm>
              <a:off x="351947" y="4321714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2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숙박시설</a:t>
              </a:r>
            </a:p>
          </p:txBody>
        </p:sp>
      </p:grpSp>
      <p:pic>
        <p:nvPicPr>
          <p:cNvPr id="234" name="그림 233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4191895" y="4270709"/>
            <a:ext cx="1988823" cy="445413"/>
          </a:xfrm>
          <a:prstGeom prst="rect">
            <a:avLst/>
          </a:prstGeom>
        </p:spPr>
      </p:pic>
      <p:grpSp>
        <p:nvGrpSpPr>
          <p:cNvPr id="173" name="그룹 172"/>
          <p:cNvGrpSpPr/>
          <p:nvPr/>
        </p:nvGrpSpPr>
        <p:grpSpPr>
          <a:xfrm>
            <a:off x="6944864" y="3313139"/>
            <a:ext cx="6234653" cy="6150845"/>
            <a:chOff x="7769554" y="4543861"/>
            <a:chExt cx="5046668" cy="4425590"/>
          </a:xfrm>
        </p:grpSpPr>
        <p:grpSp>
          <p:nvGrpSpPr>
            <p:cNvPr id="96" name="그룹 91"/>
            <p:cNvGrpSpPr/>
            <p:nvPr/>
          </p:nvGrpSpPr>
          <p:grpSpPr>
            <a:xfrm>
              <a:off x="7769554" y="4543861"/>
              <a:ext cx="5046667" cy="4425591"/>
              <a:chOff x="8760728" y="2596832"/>
              <a:chExt cx="9915554" cy="8695279"/>
            </a:xfrm>
          </p:grpSpPr>
          <p:grpSp>
            <p:nvGrpSpPr>
              <p:cNvPr id="97" name="그룹 78"/>
              <p:cNvGrpSpPr/>
              <p:nvPr/>
            </p:nvGrpSpPr>
            <p:grpSpPr>
              <a:xfrm>
                <a:off x="8760728" y="2596832"/>
                <a:ext cx="9915554" cy="8695279"/>
                <a:chOff x="10837072" y="1401853"/>
                <a:chExt cx="3171621" cy="2781300"/>
              </a:xfrm>
            </p:grpSpPr>
            <p:pic>
              <p:nvPicPr>
                <p:cNvPr id="100" name="그림 21"/>
                <p:cNvPicPr>
                  <a:picLocks noChangeAspect="1"/>
                </p:cNvPicPr>
                <p:nvPr/>
              </p:nvPicPr>
              <p:blipFill rotWithShape="1">
                <a:blip r:embed="rId7"/>
                <a:stretch>
                  <a:fillRect/>
                </a:stretch>
              </p:blipFill>
              <p:spPr>
                <a:xfrm>
                  <a:off x="10837072" y="1401853"/>
                  <a:ext cx="3171621" cy="2781300"/>
                </a:xfrm>
                <a:prstGeom prst="rect">
                  <a:avLst/>
                </a:prstGeom>
              </p:spPr>
            </p:pic>
            <p:pic>
              <p:nvPicPr>
                <p:cNvPr id="101" name="그림 46" descr="하늘, 실외, 잔디, 풍차이(가) 표시된 사진  자동 생성된 설명"/>
                <p:cNvPicPr>
                  <a:picLocks noChangeAspect="1"/>
                </p:cNvPicPr>
                <p:nvPr/>
              </p:nvPicPr>
              <p:blipFill rotWithShape="1">
                <a:blip r:embed="rId8"/>
                <a:stretch>
                  <a:fillRect/>
                </a:stretch>
              </p:blipFill>
              <p:spPr>
                <a:xfrm>
                  <a:off x="11042577" y="2943117"/>
                  <a:ext cx="374905" cy="281179"/>
                </a:xfrm>
                <a:prstGeom prst="rect">
                  <a:avLst/>
                </a:prstGeom>
              </p:spPr>
            </p:pic>
          </p:grpSp>
          <p:sp>
            <p:nvSpPr>
              <p:cNvPr id="98" name="사각형: 둥근 모서리 81"/>
              <p:cNvSpPr/>
              <p:nvPr/>
            </p:nvSpPr>
            <p:spPr>
              <a:xfrm>
                <a:off x="10691925" y="8628883"/>
                <a:ext cx="1388848" cy="729397"/>
              </a:xfrm>
              <a:prstGeom prst="roundRect">
                <a:avLst>
                  <a:gd name="adj" fmla="val 16667"/>
                </a:avLst>
              </a:prstGeom>
              <a:noFill/>
              <a:ln w="28575" cap="flat" cmpd="sng" algn="ctr">
                <a:solidFill>
                  <a:srgbClr val="FF0000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 defTabSz="457189">
                  <a:spcBef>
                    <a:spcPct val="0"/>
                  </a:spcBef>
                  <a:defRPr/>
                </a:pPr>
                <a:endParaRPr lang="ko-KR" altLang="en-US">
                  <a:solidFill>
                    <a:srgbClr val="FFFFFF"/>
                  </a:solidFill>
                  <a:latin typeface="Calibri"/>
                  <a:ea typeface="맑은 고딕"/>
                  <a:cs typeface="Calibri"/>
                </a:endParaRPr>
              </a:p>
            </p:txBody>
          </p:sp>
          <p:sp>
            <p:nvSpPr>
              <p:cNvPr id="99" name="직사각형 86"/>
              <p:cNvSpPr/>
              <p:nvPr/>
            </p:nvSpPr>
            <p:spPr>
              <a:xfrm>
                <a:off x="8864738" y="9446870"/>
                <a:ext cx="5181600" cy="576931"/>
              </a:xfrm>
              <a:prstGeom prst="rect">
                <a:avLst/>
              </a:prstGeom>
              <a:solidFill>
                <a:srgbClr val="4472C4">
                  <a:alpha val="100000"/>
                </a:srgbClr>
              </a:solidFill>
              <a:ln w="12700" cap="flat" cmpd="sng" algn="ctr">
                <a:solidFill>
                  <a:srgbClr val="31538F">
                    <a:alpha val="100000"/>
                  </a:srgbClr>
                </a:solidFill>
                <a:prstDash val="solid"/>
                <a:miter/>
              </a:ln>
            </p:spPr>
            <p:txBody>
              <a:bodyPr anchor="ctr"/>
              <a:lstStyle/>
              <a:p>
                <a:pPr algn="ctr" defTabSz="457189">
                  <a:spcBef>
                    <a:spcPct val="0"/>
                  </a:spcBef>
                  <a:defRPr/>
                </a:pPr>
                <a:r>
                  <a:rPr lang="ko-KR" altLang="en-US" dirty="0">
                    <a:solidFill>
                      <a:srgbClr val="FFFFFF"/>
                    </a:solidFill>
                    <a:latin typeface="Calibri"/>
                    <a:ea typeface="맑은 고딕"/>
                    <a:cs typeface="Calibri"/>
                  </a:rPr>
                  <a:t>예약 및 상세 페이지로 이동</a:t>
                </a:r>
              </a:p>
            </p:txBody>
          </p:sp>
        </p:grpSp>
        <p:sp>
          <p:nvSpPr>
            <p:cNvPr id="108" name="직사각형 107"/>
            <p:cNvSpPr/>
            <p:nvPr/>
          </p:nvSpPr>
          <p:spPr>
            <a:xfrm>
              <a:off x="8231944" y="6716986"/>
              <a:ext cx="1585678" cy="21834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ko-KR" altLang="en-US"/>
            </a:p>
          </p:txBody>
        </p:sp>
      </p:grpSp>
      <p:pic>
        <p:nvPicPr>
          <p:cNvPr id="188" name="그림 50"/>
          <p:cNvPicPr>
            <a:picLocks noChangeAspect="1"/>
          </p:cNvPicPr>
          <p:nvPr/>
        </p:nvPicPr>
        <p:blipFill rotWithShape="1">
          <a:blip r:embed="rId9"/>
          <a:stretch>
            <a:fillRect/>
          </a:stretch>
        </p:blipFill>
        <p:spPr>
          <a:xfrm>
            <a:off x="2658290" y="9039117"/>
            <a:ext cx="1199534" cy="408089"/>
          </a:xfrm>
          <a:prstGeom prst="rect">
            <a:avLst/>
          </a:prstGeom>
          <a:ln>
            <a:noFill/>
          </a:ln>
        </p:spPr>
      </p:pic>
      <p:grpSp>
        <p:nvGrpSpPr>
          <p:cNvPr id="196" name="그룹 195"/>
          <p:cNvGrpSpPr/>
          <p:nvPr/>
        </p:nvGrpSpPr>
        <p:grpSpPr>
          <a:xfrm>
            <a:off x="4542038" y="8956125"/>
            <a:ext cx="1882381" cy="701955"/>
            <a:chOff x="4551225" y="9342144"/>
            <a:chExt cx="1882381" cy="701955"/>
          </a:xfrm>
        </p:grpSpPr>
        <p:cxnSp>
          <p:nvCxnSpPr>
            <p:cNvPr id="190" name="직선 화살표 연결선 189"/>
            <p:cNvCxnSpPr>
              <a:cxnSpLocks/>
            </p:cNvCxnSpPr>
            <p:nvPr/>
          </p:nvCxnSpPr>
          <p:spPr>
            <a:xfrm flipH="1" flipV="1">
              <a:off x="4732102" y="9342144"/>
              <a:ext cx="543460" cy="364532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02" name="직사각형 97"/>
            <p:cNvSpPr/>
            <p:nvPr/>
          </p:nvSpPr>
          <p:spPr>
            <a:xfrm>
              <a:off x="4551225" y="9629180"/>
              <a:ext cx="1882381" cy="414919"/>
            </a:xfrm>
            <a:prstGeom prst="rect">
              <a:avLst/>
            </a:prstGeom>
            <a:solidFill>
              <a:srgbClr val="4472C4">
                <a:alpha val="100000"/>
              </a:srgbClr>
            </a:solidFill>
            <a:ln w="12700" cap="flat" cmpd="sng" algn="ctr">
              <a:solidFill>
                <a:srgbClr val="31538F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457189">
                <a:spcBef>
                  <a:spcPct val="0"/>
                </a:spcBef>
                <a:defRPr/>
              </a:pPr>
              <a:r>
                <a:rPr lang="en-US" altLang="ko-KR" sz="1300" dirty="0">
                  <a:solidFill>
                    <a:srgbClr val="FFFFFF"/>
                  </a:solidFill>
                  <a:latin typeface="Calibri"/>
                  <a:ea typeface="맑은 고딕"/>
                  <a:cs typeface="Calibri"/>
                </a:rPr>
                <a:t> </a:t>
              </a:r>
              <a:r>
                <a:rPr lang="ko-KR" altLang="en-US" sz="1300" dirty="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클릭 시 지도에 표시 됨</a:t>
              </a:r>
            </a:p>
          </p:txBody>
        </p:sp>
      </p:grpSp>
      <p:pic>
        <p:nvPicPr>
          <p:cNvPr id="171" name="그림 170"/>
          <p:cNvPicPr>
            <a:picLocks noChangeAspect="1"/>
          </p:cNvPicPr>
          <p:nvPr/>
        </p:nvPicPr>
        <p:blipFill rotWithShape="1">
          <a:blip r:embed="rId10"/>
          <a:stretch>
            <a:fillRect/>
          </a:stretch>
        </p:blipFill>
        <p:spPr>
          <a:xfrm>
            <a:off x="4211015" y="3763566"/>
            <a:ext cx="1055360" cy="398913"/>
          </a:xfrm>
          <a:prstGeom prst="rect">
            <a:avLst/>
          </a:prstGeom>
        </p:spPr>
      </p:pic>
      <p:grpSp>
        <p:nvGrpSpPr>
          <p:cNvPr id="195" name="그룹 194"/>
          <p:cNvGrpSpPr/>
          <p:nvPr/>
        </p:nvGrpSpPr>
        <p:grpSpPr>
          <a:xfrm>
            <a:off x="221934" y="4953000"/>
            <a:ext cx="6602691" cy="4012334"/>
            <a:chOff x="231121" y="5329810"/>
            <a:chExt cx="6602691" cy="4012334"/>
          </a:xfrm>
        </p:grpSpPr>
        <p:pic>
          <p:nvPicPr>
            <p:cNvPr id="194" name="그림 45"/>
            <p:cNvPicPr>
              <a:picLocks noChangeAspect="1"/>
            </p:cNvPicPr>
            <p:nvPr/>
          </p:nvPicPr>
          <p:blipFill rotWithShape="1">
            <a:blip r:embed="rId3"/>
            <a:stretch>
              <a:fillRect/>
            </a:stretch>
          </p:blipFill>
          <p:spPr>
            <a:xfrm>
              <a:off x="231121" y="5329810"/>
              <a:ext cx="6602691" cy="203462"/>
            </a:xfrm>
            <a:prstGeom prst="rect">
              <a:avLst/>
            </a:prstGeom>
            <a:ln>
              <a:noFill/>
            </a:ln>
          </p:spPr>
        </p:pic>
        <p:pic>
          <p:nvPicPr>
            <p:cNvPr id="172" name="그림 171"/>
            <p:cNvPicPr>
              <a:picLocks noChangeAspect="1"/>
            </p:cNvPicPr>
            <p:nvPr/>
          </p:nvPicPr>
          <p:blipFill rotWithShape="1">
            <a:blip r:embed="rId11"/>
            <a:srcRect l="190" t="59640" r="-190" b="2040"/>
            <a:stretch>
              <a:fillRect/>
            </a:stretch>
          </p:blipFill>
          <p:spPr>
            <a:xfrm>
              <a:off x="354031" y="5850602"/>
              <a:ext cx="6479781" cy="1619048"/>
            </a:xfrm>
            <a:prstGeom prst="rect">
              <a:avLst/>
            </a:prstGeom>
          </p:spPr>
        </p:pic>
        <p:pic>
          <p:nvPicPr>
            <p:cNvPr id="186" name="그림 185"/>
            <p:cNvPicPr>
              <a:picLocks noChangeAspect="1"/>
            </p:cNvPicPr>
            <p:nvPr/>
          </p:nvPicPr>
          <p:blipFill rotWithShape="1">
            <a:blip r:embed="rId12"/>
            <a:stretch>
              <a:fillRect/>
            </a:stretch>
          </p:blipFill>
          <p:spPr>
            <a:xfrm>
              <a:off x="324677" y="5533099"/>
              <a:ext cx="1004002" cy="232139"/>
            </a:xfrm>
            <a:prstGeom prst="rect">
              <a:avLst/>
            </a:prstGeom>
          </p:spPr>
        </p:pic>
        <p:grpSp>
          <p:nvGrpSpPr>
            <p:cNvPr id="174" name="그룹 173"/>
            <p:cNvGrpSpPr/>
            <p:nvPr/>
          </p:nvGrpSpPr>
          <p:grpSpPr>
            <a:xfrm>
              <a:off x="5676582" y="5646770"/>
              <a:ext cx="1041843" cy="777286"/>
              <a:chOff x="4396602" y="6289609"/>
              <a:chExt cx="1041843" cy="777286"/>
            </a:xfrm>
          </p:grpSpPr>
          <p:pic>
            <p:nvPicPr>
              <p:cNvPr id="162" name="그림 39"/>
              <p:cNvPicPr>
                <a:picLocks noChangeAspect="1"/>
              </p:cNvPicPr>
              <p:nvPr/>
            </p:nvPicPr>
            <p:blipFill rotWithShape="1">
              <a:blip r:embed="rId13"/>
              <a:srcRect b="31170"/>
              <a:stretch>
                <a:fillRect/>
              </a:stretch>
            </p:blipFill>
            <p:spPr>
              <a:xfrm>
                <a:off x="4425904" y="6289609"/>
                <a:ext cx="1012541" cy="777286"/>
              </a:xfrm>
              <a:prstGeom prst="rect">
                <a:avLst/>
              </a:prstGeom>
              <a:ln>
                <a:noFill/>
              </a:ln>
            </p:spPr>
          </p:pic>
          <p:sp>
            <p:nvSpPr>
              <p:cNvPr id="123" name="직사각형 75"/>
              <p:cNvSpPr/>
              <p:nvPr/>
            </p:nvSpPr>
            <p:spPr>
              <a:xfrm>
                <a:off x="4425904" y="6727335"/>
                <a:ext cx="675519" cy="139596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defTabSz="457189">
                  <a:spcBef>
                    <a:spcPct val="0"/>
                  </a:spcBef>
                  <a:defRPr/>
                </a:pPr>
                <a:r>
                  <a:rPr lang="ko-KR" altLang="en-US" sz="90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가나다 순</a:t>
                </a:r>
              </a:p>
            </p:txBody>
          </p:sp>
          <p:sp>
            <p:nvSpPr>
              <p:cNvPr id="124" name="직사각형 77"/>
              <p:cNvSpPr/>
              <p:nvPr/>
            </p:nvSpPr>
            <p:spPr>
              <a:xfrm>
                <a:off x="4467809" y="6298451"/>
                <a:ext cx="695974" cy="139596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defTabSz="457189">
                  <a:spcBef>
                    <a:spcPct val="0"/>
                  </a:spcBef>
                  <a:defRPr/>
                </a:pPr>
                <a:r>
                  <a:rPr lang="ko-KR" altLang="en-US" sz="90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가나다 순</a:t>
                </a:r>
              </a:p>
            </p:txBody>
          </p:sp>
          <p:sp>
            <p:nvSpPr>
              <p:cNvPr id="146" name="직사각형 76"/>
              <p:cNvSpPr/>
              <p:nvPr/>
            </p:nvSpPr>
            <p:spPr>
              <a:xfrm>
                <a:off x="4396602" y="6919272"/>
                <a:ext cx="731490" cy="139596"/>
              </a:xfrm>
              <a:prstGeom prst="rect">
                <a:avLst/>
              </a:prstGeom>
              <a:solidFill>
                <a:srgbClr val="FFFFFF">
                  <a:alpha val="100000"/>
                </a:srgbClr>
              </a:solidFill>
              <a:ln w="12700" cap="flat" cmpd="sng" algn="ctr">
                <a:noFill/>
                <a:prstDash val="solid"/>
                <a:miter/>
              </a:ln>
            </p:spPr>
            <p:txBody>
              <a:bodyPr anchor="ctr"/>
              <a:lstStyle/>
              <a:p>
                <a:pPr defTabSz="457189">
                  <a:spcBef>
                    <a:spcPct val="0"/>
                  </a:spcBef>
                  <a:defRPr/>
                </a:pPr>
                <a:r>
                  <a:rPr lang="ko-KR" altLang="en-US" sz="1000">
                    <a:solidFill>
                      <a:srgbClr val="000000"/>
                    </a:solidFill>
                    <a:latin typeface="Calibri"/>
                    <a:ea typeface="맑은 고딕"/>
                    <a:cs typeface="Calibri"/>
                  </a:rPr>
                  <a:t>좋아요 순</a:t>
                </a:r>
              </a:p>
            </p:txBody>
          </p:sp>
        </p:grpSp>
        <p:pic>
          <p:nvPicPr>
            <p:cNvPr id="187" name="그림 186"/>
            <p:cNvPicPr>
              <a:picLocks noChangeAspect="1"/>
            </p:cNvPicPr>
            <p:nvPr/>
          </p:nvPicPr>
          <p:blipFill rotWithShape="1">
            <a:blip r:embed="rId11"/>
            <a:srcRect l="-660" t="14380" b="45960"/>
            <a:stretch>
              <a:fillRect/>
            </a:stretch>
          </p:blipFill>
          <p:spPr>
            <a:xfrm>
              <a:off x="236183" y="7647642"/>
              <a:ext cx="6597629" cy="1694502"/>
            </a:xfrm>
            <a:prstGeom prst="rect">
              <a:avLst/>
            </a:prstGeom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</p:pic>
      </p:grpSp>
      <p:pic>
        <p:nvPicPr>
          <p:cNvPr id="202" name="그림 201"/>
          <p:cNvPicPr>
            <a:picLocks noChangeAspect="1"/>
          </p:cNvPicPr>
          <p:nvPr/>
        </p:nvPicPr>
        <p:blipFill rotWithShape="1">
          <a:blip r:embed="rId14"/>
          <a:stretch>
            <a:fillRect/>
          </a:stretch>
        </p:blipFill>
        <p:spPr>
          <a:xfrm>
            <a:off x="5846675" y="6137237"/>
            <a:ext cx="690650" cy="675850"/>
          </a:xfrm>
          <a:prstGeom prst="rect">
            <a:avLst/>
          </a:prstGeom>
        </p:spPr>
      </p:pic>
      <p:grpSp>
        <p:nvGrpSpPr>
          <p:cNvPr id="203" name="그룹 202"/>
          <p:cNvGrpSpPr/>
          <p:nvPr/>
        </p:nvGrpSpPr>
        <p:grpSpPr>
          <a:xfrm>
            <a:off x="6476481" y="3890493"/>
            <a:ext cx="3210129" cy="2322618"/>
            <a:chOff x="6875176" y="6821960"/>
            <a:chExt cx="3210129" cy="2322618"/>
          </a:xfrm>
        </p:grpSpPr>
        <p:cxnSp>
          <p:nvCxnSpPr>
            <p:cNvPr id="205" name="직선 화살표 연결선 204"/>
            <p:cNvCxnSpPr>
              <a:cxnSpLocks/>
            </p:cNvCxnSpPr>
            <p:nvPr/>
          </p:nvCxnSpPr>
          <p:spPr>
            <a:xfrm flipH="1">
              <a:off x="6875176" y="7407674"/>
              <a:ext cx="868589" cy="1736904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4" name="직사각형 97"/>
            <p:cNvSpPr/>
            <p:nvPr/>
          </p:nvSpPr>
          <p:spPr>
            <a:xfrm>
              <a:off x="7690476" y="6821960"/>
              <a:ext cx="2394829" cy="1008706"/>
            </a:xfrm>
            <a:prstGeom prst="rect">
              <a:avLst/>
            </a:prstGeom>
            <a:solidFill>
              <a:srgbClr val="4472C4">
                <a:alpha val="100000"/>
              </a:srgbClr>
            </a:solidFill>
            <a:ln w="12700" cap="flat" cmpd="sng" algn="ctr">
              <a:solidFill>
                <a:srgbClr val="31538F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lstStyle/>
            <a:p>
              <a:pPr marL="285750" indent="-285750" defTabSz="457189">
                <a:spcBef>
                  <a:spcPct val="0"/>
                </a:spcBef>
                <a:buFont typeface="Arial" panose="020B0604020202020204" pitchFamily="34" charset="0"/>
                <a:buChar char="•"/>
                <a:defRPr/>
              </a:pPr>
              <a:r>
                <a:rPr lang="ko-KR" altLang="en-US" sz="1600" dirty="0" err="1">
                  <a:solidFill>
                    <a:srgbClr val="FFFFFF"/>
                  </a:solidFill>
                  <a:ea typeface="맑은 고딕"/>
                </a:rPr>
                <a:t>호버</a:t>
              </a:r>
              <a:r>
                <a:rPr lang="ko-KR" altLang="en-US" sz="1600" dirty="0">
                  <a:solidFill>
                    <a:srgbClr val="FFFFFF"/>
                  </a:solidFill>
                  <a:ea typeface="맑은 고딕"/>
                </a:rPr>
                <a:t> 시 </a:t>
              </a:r>
              <a:r>
                <a:rPr lang="en-US" altLang="ko-KR" sz="1600" dirty="0">
                  <a:solidFill>
                    <a:srgbClr val="FFFFFF"/>
                  </a:solidFill>
                  <a:ea typeface="맑은 고딕"/>
                </a:rPr>
                <a:t> </a:t>
              </a:r>
              <a:r>
                <a:rPr lang="ko-KR" altLang="en-US" sz="1600" dirty="0">
                  <a:solidFill>
                    <a:srgbClr val="FFFFFF"/>
                  </a:solidFill>
                  <a:ea typeface="맑은 고딕"/>
                </a:rPr>
                <a:t>색상 변경됨</a:t>
              </a:r>
              <a:endParaRPr lang="en-US" altLang="ko-KR" sz="1600" dirty="0">
                <a:solidFill>
                  <a:srgbClr val="FFFFFF"/>
                </a:solidFill>
                <a:ea typeface="맑은 고딕"/>
              </a:endParaRPr>
            </a:p>
            <a:p>
              <a:pPr defTabSz="457189">
                <a:spcBef>
                  <a:spcPct val="0"/>
                </a:spcBef>
                <a:defRPr/>
              </a:pPr>
              <a:endParaRPr lang="en-US" altLang="ko-KR" sz="900" dirty="0">
                <a:solidFill>
                  <a:srgbClr val="FFFFFF"/>
                </a:solidFill>
                <a:latin typeface="Calibri"/>
                <a:ea typeface="맑은 고딕"/>
                <a:cs typeface="Calibri"/>
              </a:endParaRPr>
            </a:p>
            <a:p>
              <a:pPr marL="285750" indent="-285750" defTabSz="457189">
                <a:spcBef>
                  <a:spcPct val="0"/>
                </a:spcBef>
                <a:buFont typeface="Arial" panose="020B0604020202020204" pitchFamily="34" charset="0"/>
                <a:buChar char="•"/>
                <a:defRPr/>
              </a:pPr>
              <a:r>
                <a:rPr lang="ko-KR" altLang="en-US" sz="1600" dirty="0">
                  <a:solidFill>
                    <a:srgbClr val="FFFFFF"/>
                  </a:solidFill>
                  <a:ea typeface="맑은 고딕"/>
                </a:rPr>
                <a:t>클릭 시 예약 및 상세 페이지로  이동</a:t>
              </a:r>
              <a:endParaRPr lang="en-US" altLang="ko-KR" sz="1600" dirty="0">
                <a:solidFill>
                  <a:srgbClr val="FFFFFF"/>
                </a:solidFill>
                <a:ea typeface="맑은 고딕"/>
              </a:endParaRPr>
            </a:p>
          </p:txBody>
        </p:sp>
      </p:grpSp>
      <p:grpSp>
        <p:nvGrpSpPr>
          <p:cNvPr id="177" name="그룹 176"/>
          <p:cNvGrpSpPr/>
          <p:nvPr/>
        </p:nvGrpSpPr>
        <p:grpSpPr>
          <a:xfrm>
            <a:off x="2261584" y="3541235"/>
            <a:ext cx="1873357" cy="2593568"/>
            <a:chOff x="3563926" y="3576219"/>
            <a:chExt cx="1873357" cy="2593568"/>
          </a:xfrm>
        </p:grpSpPr>
        <p:pic>
          <p:nvPicPr>
            <p:cNvPr id="170" name="그림 42"/>
            <p:cNvPicPr>
              <a:picLocks noChangeAspect="1"/>
            </p:cNvPicPr>
            <p:nvPr/>
          </p:nvPicPr>
          <p:blipFill rotWithShape="1">
            <a:blip r:embed="rId15"/>
            <a:stretch>
              <a:fillRect/>
            </a:stretch>
          </p:blipFill>
          <p:spPr>
            <a:xfrm>
              <a:off x="3568367" y="3630498"/>
              <a:ext cx="1868916" cy="2539289"/>
            </a:xfrm>
            <a:prstGeom prst="rect">
              <a:avLst/>
            </a:prstGeom>
            <a:ln>
              <a:noFill/>
            </a:ln>
          </p:spPr>
        </p:pic>
        <p:sp>
          <p:nvSpPr>
            <p:cNvPr id="114" name="직사각형 57"/>
            <p:cNvSpPr/>
            <p:nvPr/>
          </p:nvSpPr>
          <p:spPr>
            <a:xfrm>
              <a:off x="3563926" y="3576219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지역 선택 </a:t>
              </a:r>
            </a:p>
          </p:txBody>
        </p:sp>
        <p:sp>
          <p:nvSpPr>
            <p:cNvPr id="115" name="직사각형 58"/>
            <p:cNvSpPr/>
            <p:nvPr/>
          </p:nvSpPr>
          <p:spPr>
            <a:xfrm>
              <a:off x="3615624" y="4713971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 dirty="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인천</a:t>
              </a:r>
              <a:r>
                <a:rPr lang="en-US" altLang="ko-KR" sz="1400" dirty="0">
                  <a:solidFill>
                    <a:srgbClr val="000000"/>
                  </a:solidFill>
                  <a:latin typeface="Calibri"/>
                  <a:ea typeface="맑은 고딕"/>
                  <a:cs typeface="Calibri"/>
                </a:rPr>
                <a:t>/</a:t>
              </a:r>
              <a:r>
                <a:rPr lang="ko-KR" altLang="en-US" sz="1400" dirty="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경기</a:t>
              </a:r>
            </a:p>
          </p:txBody>
        </p:sp>
        <p:sp>
          <p:nvSpPr>
            <p:cNvPr id="116" name="직사각형 59"/>
            <p:cNvSpPr/>
            <p:nvPr/>
          </p:nvSpPr>
          <p:spPr>
            <a:xfrm>
              <a:off x="3615624" y="5207326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충청도</a:t>
              </a:r>
            </a:p>
          </p:txBody>
        </p:sp>
        <p:sp>
          <p:nvSpPr>
            <p:cNvPr id="117" name="직사각형 60"/>
            <p:cNvSpPr/>
            <p:nvPr/>
          </p:nvSpPr>
          <p:spPr>
            <a:xfrm>
              <a:off x="3615624" y="5454004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전라도</a:t>
              </a:r>
            </a:p>
          </p:txBody>
        </p:sp>
        <p:sp>
          <p:nvSpPr>
            <p:cNvPr id="118" name="직사각형 61"/>
            <p:cNvSpPr/>
            <p:nvPr/>
          </p:nvSpPr>
          <p:spPr>
            <a:xfrm>
              <a:off x="3615624" y="5700680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경상도</a:t>
              </a:r>
            </a:p>
          </p:txBody>
        </p:sp>
        <p:sp>
          <p:nvSpPr>
            <p:cNvPr id="119" name="직사각형 62"/>
            <p:cNvSpPr/>
            <p:nvPr/>
          </p:nvSpPr>
          <p:spPr>
            <a:xfrm>
              <a:off x="3610083" y="4960648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강원도</a:t>
              </a:r>
            </a:p>
          </p:txBody>
        </p:sp>
        <p:sp>
          <p:nvSpPr>
            <p:cNvPr id="176" name="직사각형 58"/>
            <p:cNvSpPr/>
            <p:nvPr/>
          </p:nvSpPr>
          <p:spPr>
            <a:xfrm>
              <a:off x="3625321" y="4452329"/>
              <a:ext cx="1069978" cy="220212"/>
            </a:xfrm>
            <a:prstGeom prst="rect">
              <a:avLst/>
            </a:prstGeom>
            <a:solidFill>
              <a:srgbClr val="FFFFFF">
                <a:alpha val="100000"/>
              </a:srgbClr>
            </a:solidFill>
            <a:ln w="12700" cap="flat" cmpd="sng" algn="ctr">
              <a:noFill/>
              <a:prstDash val="solid"/>
              <a:miter/>
            </a:ln>
          </p:spPr>
          <p:txBody>
            <a:bodyPr anchor="ctr"/>
            <a:lstStyle/>
            <a:p>
              <a:pPr defTabSz="457189">
                <a:spcBef>
                  <a:spcPct val="0"/>
                </a:spcBef>
                <a:defRPr/>
              </a:pPr>
              <a:r>
                <a:rPr lang="ko-KR" altLang="en-US" sz="1400">
                  <a:solidFill>
                    <a:srgbClr val="000000"/>
                  </a:solidFill>
                  <a:latin typeface="Calibri"/>
                  <a:ea typeface="맑은 고딕"/>
                  <a:cs typeface="맑은 고딕"/>
                </a:rPr>
                <a:t>전국</a:t>
              </a:r>
            </a:p>
          </p:txBody>
        </p:sp>
      </p:grpSp>
      <p:grpSp>
        <p:nvGrpSpPr>
          <p:cNvPr id="217" name="그룹 216"/>
          <p:cNvGrpSpPr/>
          <p:nvPr/>
        </p:nvGrpSpPr>
        <p:grpSpPr>
          <a:xfrm>
            <a:off x="2900304" y="6557717"/>
            <a:ext cx="1255636" cy="243176"/>
            <a:chOff x="4732102" y="8994393"/>
            <a:chExt cx="2359646" cy="456988"/>
          </a:xfrm>
        </p:grpSpPr>
        <p:sp>
          <p:nvSpPr>
            <p:cNvPr id="218" name="직사각형 97"/>
            <p:cNvSpPr/>
            <p:nvPr/>
          </p:nvSpPr>
          <p:spPr>
            <a:xfrm>
              <a:off x="5668743" y="8994393"/>
              <a:ext cx="1423005" cy="456988"/>
            </a:xfrm>
            <a:prstGeom prst="rect">
              <a:avLst/>
            </a:prstGeom>
            <a:solidFill>
              <a:srgbClr val="4472C4">
                <a:alpha val="100000"/>
              </a:srgbClr>
            </a:solidFill>
            <a:ln w="12700" cap="flat" cmpd="sng" algn="ctr">
              <a:solidFill>
                <a:srgbClr val="31538F">
                  <a:alpha val="100000"/>
                </a:srgbClr>
              </a:solidFill>
              <a:prstDash val="solid"/>
              <a:miter/>
            </a:ln>
          </p:spPr>
          <p:txBody>
            <a:bodyPr anchor="ctr"/>
            <a:lstStyle/>
            <a:p>
              <a:pPr algn="ctr" defTabSz="457189">
                <a:spcBef>
                  <a:spcPct val="0"/>
                </a:spcBef>
                <a:defRPr/>
              </a:pPr>
              <a:r>
                <a:rPr lang="en-US" altLang="ko-KR" sz="130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A</a:t>
              </a:r>
              <a:r>
                <a:rPr lang="ko-KR" altLang="en-US" sz="1300">
                  <a:solidFill>
                    <a:srgbClr val="FFFFFF"/>
                  </a:solidFill>
                  <a:latin typeface="Calibri"/>
                  <a:ea typeface="맑은 고딕"/>
                  <a:cs typeface="맑은 고딕"/>
                </a:rPr>
                <a:t>태그</a:t>
              </a:r>
            </a:p>
          </p:txBody>
        </p:sp>
        <p:cxnSp>
          <p:nvCxnSpPr>
            <p:cNvPr id="219" name="직선 화살표 연결선 218"/>
            <p:cNvCxnSpPr/>
            <p:nvPr/>
          </p:nvCxnSpPr>
          <p:spPr>
            <a:xfrm flipH="1">
              <a:off x="4732102" y="9207661"/>
              <a:ext cx="918635" cy="134483"/>
            </a:xfrm>
            <a:prstGeom prst="straightConnector1">
              <a:avLst/>
            </a:prstGeom>
            <a:ln w="3810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83" name="그림 82"/>
          <p:cNvPicPr>
            <a:picLocks noChangeAspect="1"/>
          </p:cNvPicPr>
          <p:nvPr/>
        </p:nvPicPr>
        <p:blipFill rotWithShape="1">
          <a:blip r:embed="rId16"/>
          <a:srcRect b="20660"/>
          <a:stretch>
            <a:fillRect/>
          </a:stretch>
        </p:blipFill>
        <p:spPr>
          <a:xfrm>
            <a:off x="-592" y="1006412"/>
            <a:ext cx="13199045" cy="2256438"/>
          </a:xfrm>
          <a:prstGeom prst="rect">
            <a:avLst/>
          </a:prstGeom>
        </p:spPr>
      </p:pic>
      <p:pic>
        <p:nvPicPr>
          <p:cNvPr id="84" name="그림 83"/>
          <p:cNvPicPr>
            <a:picLocks noChangeAspect="1"/>
          </p:cNvPicPr>
          <p:nvPr/>
        </p:nvPicPr>
        <p:blipFill rotWithShape="1">
          <a:blip r:embed="rId17"/>
          <a:srcRect r="30450"/>
          <a:stretch>
            <a:fillRect/>
          </a:stretch>
        </p:blipFill>
        <p:spPr>
          <a:xfrm>
            <a:off x="236183" y="136525"/>
            <a:ext cx="965157" cy="868668"/>
          </a:xfrm>
          <a:prstGeom prst="rect">
            <a:avLst/>
          </a:prstGeom>
        </p:spPr>
      </p:pic>
      <p:sp>
        <p:nvSpPr>
          <p:cNvPr id="85" name="TextBox 84"/>
          <p:cNvSpPr txBox="1"/>
          <p:nvPr/>
        </p:nvSpPr>
        <p:spPr>
          <a:xfrm>
            <a:off x="1349770" y="431490"/>
            <a:ext cx="7889329" cy="384721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lvl="0">
              <a:defRPr/>
            </a:pP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산림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둘레길</a:t>
            </a:r>
            <a:r>
              <a:rPr lang="en-US" altLang="ko-KR" sz="1900" b="1">
                <a:solidFill>
                  <a:srgbClr val="064420"/>
                </a:solidFill>
                <a:ea typeface="맑은 고딕"/>
              </a:rPr>
              <a:t>/</a:t>
            </a:r>
            <a:r>
              <a:rPr lang="ko-KR" altLang="en-US" sz="1900" b="1">
                <a:solidFill>
                  <a:srgbClr val="064420"/>
                </a:solidFill>
                <a:ea typeface="맑은 고딕"/>
              </a:rPr>
              <a:t>자전거길 ∨   휴양림 ∨   동식물도감 ∨   커뮤니티 ∨</a:t>
            </a:r>
          </a:p>
        </p:txBody>
      </p:sp>
      <p:sp>
        <p:nvSpPr>
          <p:cNvPr id="86" name="사각형: 둥근 모서리 85"/>
          <p:cNvSpPr/>
          <p:nvPr/>
        </p:nvSpPr>
        <p:spPr>
          <a:xfrm>
            <a:off x="9875830" y="380802"/>
            <a:ext cx="994495" cy="468929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로그인</a:t>
            </a:r>
          </a:p>
        </p:txBody>
      </p:sp>
      <p:sp>
        <p:nvSpPr>
          <p:cNvPr id="87" name="사각형: 둥근 모서리 86"/>
          <p:cNvSpPr/>
          <p:nvPr/>
        </p:nvSpPr>
        <p:spPr>
          <a:xfrm>
            <a:off x="11110455" y="387136"/>
            <a:ext cx="1205627" cy="468931"/>
          </a:xfrm>
          <a:prstGeom prst="roundRect">
            <a:avLst>
              <a:gd name="adj" fmla="val 16667"/>
            </a:avLst>
          </a:prstGeom>
          <a:solidFill>
            <a:srgbClr val="06442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ko-KR" altLang="en-US" sz="1700" b="1">
                <a:solidFill>
                  <a:schemeClr val="bg1"/>
                </a:solidFill>
              </a:rPr>
              <a:t>회원가입</a:t>
            </a:r>
          </a:p>
        </p:txBody>
      </p:sp>
      <p:sp>
        <p:nvSpPr>
          <p:cNvPr id="88" name="직사각형 14"/>
          <p:cNvSpPr/>
          <p:nvPr/>
        </p:nvSpPr>
        <p:spPr>
          <a:xfrm>
            <a:off x="0" y="0"/>
            <a:ext cx="3600450" cy="279076"/>
          </a:xfrm>
          <a:prstGeom prst="rect">
            <a:avLst/>
          </a:prstGeom>
          <a:solidFill>
            <a:srgbClr val="4472C4">
              <a:alpha val="100000"/>
            </a:srgbClr>
          </a:solidFill>
          <a:ln w="12700" cap="flat" cmpd="sng" algn="ctr">
            <a:solidFill>
              <a:srgbClr val="31538F">
                <a:alpha val="100000"/>
              </a:srgbClr>
            </a:solidFill>
            <a:prstDash val="solid"/>
            <a:miter/>
          </a:ln>
        </p:spPr>
        <p:txBody>
          <a:bodyPr anchor="ctr"/>
          <a:lstStyle/>
          <a:p>
            <a:pPr algn="ctr" defTabSz="457189">
              <a:spcBef>
                <a:spcPct val="0"/>
              </a:spcBef>
              <a:defRPr/>
            </a:pPr>
            <a:r>
              <a:rPr lang="ko-KR" altLang="en-US" sz="1351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이다인</a:t>
            </a:r>
            <a:r>
              <a:rPr lang="en-US" altLang="ko-KR" sz="1351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_</a:t>
            </a:r>
            <a:r>
              <a:rPr lang="ko-KR" altLang="en-US" sz="1351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휴양림</a:t>
            </a:r>
            <a:r>
              <a:rPr lang="en-US" altLang="ko-KR" sz="1351">
                <a:solidFill>
                  <a:srgbClr val="FFFFFF"/>
                </a:solidFill>
                <a:latin typeface="Calibri"/>
                <a:ea typeface="맑은 고딕"/>
                <a:cs typeface="Calibri"/>
              </a:rPr>
              <a:t>_</a:t>
            </a:r>
            <a:r>
              <a:rPr lang="ko-KR" altLang="en-US" sz="1351">
                <a:solidFill>
                  <a:srgbClr val="FFFFFF"/>
                </a:solidFill>
                <a:latin typeface="Calibri"/>
                <a:ea typeface="맑은 고딕"/>
                <a:cs typeface="맑은 고딕"/>
              </a:rPr>
              <a:t>조회</a:t>
            </a:r>
          </a:p>
        </p:txBody>
      </p:sp>
      <p:sp>
        <p:nvSpPr>
          <p:cNvPr id="89" name="순서도: 처리 88"/>
          <p:cNvSpPr/>
          <p:nvPr/>
        </p:nvSpPr>
        <p:spPr>
          <a:xfrm>
            <a:off x="119153" y="2560031"/>
            <a:ext cx="5430921" cy="574038"/>
          </a:xfrm>
          <a:prstGeom prst="flowChartProcess">
            <a:avLst/>
          </a:prstGeom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lang="ko-KR" altLang="en-US"/>
              <a:t>이다인</a:t>
            </a:r>
          </a:p>
          <a:p>
            <a:pPr>
              <a:defRPr/>
            </a:pPr>
            <a:r>
              <a:rPr lang="en-US" altLang="ko-KR"/>
              <a:t>9 .</a:t>
            </a:r>
            <a:r>
              <a:rPr lang="ko-KR" altLang="en-US"/>
              <a:t>휴양림 </a:t>
            </a:r>
            <a:r>
              <a:rPr lang="en-US" altLang="ko-KR"/>
              <a:t>– </a:t>
            </a:r>
            <a:r>
              <a:rPr lang="ko-KR" altLang="en-US"/>
              <a:t>조회  페이지</a:t>
            </a:r>
          </a:p>
        </p:txBody>
      </p:sp>
      <p:sp>
        <p:nvSpPr>
          <p:cNvPr id="90" name="TextBox 89"/>
          <p:cNvSpPr txBox="1"/>
          <p:nvPr/>
        </p:nvSpPr>
        <p:spPr>
          <a:xfrm>
            <a:off x="5315121" y="2391840"/>
            <a:ext cx="2577758" cy="260198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en-US" altLang="ko-KR" sz="1100">
                <a:solidFill>
                  <a:schemeClr val="bg1"/>
                </a:solidFill>
                <a:ea typeface="맑은 고딕"/>
              </a:rPr>
              <a:t> Home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 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&gt; 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휴양림 </a:t>
            </a:r>
            <a:r>
              <a:rPr lang="en-US" altLang="ko-KR" sz="1100">
                <a:solidFill>
                  <a:schemeClr val="bg1"/>
                </a:solidFill>
                <a:ea typeface="맑은 고딕"/>
              </a:rPr>
              <a:t>&gt; </a:t>
            </a:r>
            <a:r>
              <a:rPr lang="ko-KR" altLang="en-US" sz="1100">
                <a:solidFill>
                  <a:schemeClr val="bg1"/>
                </a:solidFill>
                <a:ea typeface="맑은 고딕"/>
              </a:rPr>
              <a:t>휴양림 조회</a:t>
            </a:r>
          </a:p>
        </p:txBody>
      </p:sp>
      <p:sp>
        <p:nvSpPr>
          <p:cNvPr id="91" name="TextBox 90"/>
          <p:cNvSpPr txBox="1"/>
          <p:nvPr/>
        </p:nvSpPr>
        <p:spPr>
          <a:xfrm>
            <a:off x="5413271" y="1766145"/>
            <a:ext cx="2381457" cy="575100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algn="ctr">
              <a:defRPr/>
            </a:pPr>
            <a:r>
              <a:rPr lang="ko-KR" altLang="en-US" sz="3200" b="1">
                <a:solidFill>
                  <a:schemeClr val="bg1"/>
                </a:solidFill>
                <a:ea typeface="맑은 고딕"/>
              </a:rPr>
              <a:t>휴양림 조회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/>
        <a:ea typeface=""/>
        <a:cs typeface=""/>
        <a:font script="Jpan" typeface="Yu Gothic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/>
        </a:ln>
        <a:ln w="12700" cap="flat" cmpd="sng" algn="ctr">
          <a:solidFill>
            <a:schemeClr val="phClr"/>
          </a:solidFill>
          <a:prstDash val="solid"/>
          <a:miter/>
        </a:ln>
        <a:ln w="1905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Times New Roman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624</TotalTime>
  <Words>940</Words>
  <Application>Microsoft Office PowerPoint</Application>
  <PresentationFormat>사용자 지정</PresentationFormat>
  <Paragraphs>111</Paragraphs>
  <Slides>6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0" baseType="lpstr">
      <vt:lpstr>Arial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lee dain</dc:creator>
  <cp:lastModifiedBy>lee dain</cp:lastModifiedBy>
  <cp:revision>256</cp:revision>
  <dcterms:created xsi:type="dcterms:W3CDTF">2022-01-18T05:39:04Z</dcterms:created>
  <dcterms:modified xsi:type="dcterms:W3CDTF">2022-02-04T05:38:16Z</dcterms:modified>
  <cp:version/>
</cp:coreProperties>
</file>

<file path=docProps/thumbnail.jpeg>
</file>